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Sniglet"/>
      <p:regular r:id="rId35"/>
    </p:embeddedFont>
    <p:embeddedFont>
      <p:font typeface="Bangers"/>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Sniglet-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Bangers-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ngall.com/comic-png/download/59495"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domain.tld"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4919f841b1_2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14919f841b1_2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Clara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5aed3131c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15aed3131c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Image downloaded from </a:t>
            </a:r>
            <a:r>
              <a:rPr lang="en" u="sng">
                <a:solidFill>
                  <a:schemeClr val="hlink"/>
                </a:solidFill>
                <a:hlinkClick r:id="rId2"/>
              </a:rPr>
              <a:t>https://www.pngall.com/comic-png/download/59495</a:t>
            </a:r>
            <a:endParaRPr/>
          </a:p>
          <a:p>
            <a:pPr indent="0" lvl="0" marL="0" rtl="0" algn="l">
              <a:lnSpc>
                <a:spcPct val="100000"/>
              </a:lnSpc>
              <a:spcBef>
                <a:spcPts val="0"/>
              </a:spcBef>
              <a:spcAft>
                <a:spcPts val="0"/>
              </a:spcAft>
              <a:buSzPts val="1400"/>
              <a:buNone/>
            </a:pPr>
            <a:r>
              <a:rPr lang="en"/>
              <a:t>Should talk about the </a:t>
            </a:r>
            <a:r>
              <a:rPr lang="en"/>
              <a:t>definition</a:t>
            </a:r>
            <a:r>
              <a:rPr lang="en"/>
              <a:t> of each thing “what is a token/anchor/character class/etc.)</a:t>
            </a:r>
            <a:endParaRPr/>
          </a:p>
          <a:p>
            <a:pPr indent="0" lvl="0" marL="0" rtl="0" algn="l">
              <a:lnSpc>
                <a:spcPct val="100000"/>
              </a:lnSpc>
              <a:spcBef>
                <a:spcPts val="0"/>
              </a:spcBef>
              <a:spcAft>
                <a:spcPts val="0"/>
              </a:spcAft>
              <a:buSzPts val="1400"/>
              <a:buNone/>
            </a:pPr>
            <a:r>
              <a:rPr lang="en"/>
              <a:t>Clara</a:t>
            </a:r>
            <a:endParaRPr/>
          </a:p>
          <a:p>
            <a:pPr indent="0" lvl="0" marL="0" rtl="0" algn="l">
              <a:lnSpc>
                <a:spcPct val="100000"/>
              </a:lnSpc>
              <a:spcBef>
                <a:spcPts val="0"/>
              </a:spcBef>
              <a:spcAft>
                <a:spcPts val="0"/>
              </a:spcAft>
              <a:buSzPts val="1400"/>
              <a:buNone/>
            </a:pPr>
            <a:r>
              <a:rPr lang="en"/>
              <a:t>So let’s dive deeper into how to use regular expressions.</a:t>
            </a:r>
            <a:endParaRPr/>
          </a:p>
          <a:p>
            <a:pPr indent="0" lvl="0" marL="0" rtl="0" algn="l">
              <a:lnSpc>
                <a:spcPct val="100000"/>
              </a:lnSpc>
              <a:spcBef>
                <a:spcPts val="0"/>
              </a:spcBef>
              <a:spcAft>
                <a:spcPts val="0"/>
              </a:spcAft>
              <a:buSzPts val="1400"/>
              <a:buNone/>
            </a:pPr>
            <a:r>
              <a:rPr lang="en"/>
              <a:t>There are so many arguments, making this a very flexible tool. </a:t>
            </a:r>
            <a:endParaRPr/>
          </a:p>
          <a:p>
            <a:pPr indent="0" lvl="0" marL="0" rtl="0" algn="l">
              <a:lnSpc>
                <a:spcPct val="100000"/>
              </a:lnSpc>
              <a:spcBef>
                <a:spcPts val="0"/>
              </a:spcBef>
              <a:spcAft>
                <a:spcPts val="0"/>
              </a:spcAft>
              <a:buSzPts val="1400"/>
              <a:buNone/>
            </a:pPr>
            <a:r>
              <a:rPr lang="en"/>
              <a:t>We use tokens to match different types of data, such as just one character, to digits, to words</a:t>
            </a:r>
            <a:endParaRPr/>
          </a:p>
          <a:p>
            <a:pPr indent="0" lvl="0" marL="0" rtl="0" algn="l">
              <a:lnSpc>
                <a:spcPct val="100000"/>
              </a:lnSpc>
              <a:spcBef>
                <a:spcPts val="0"/>
              </a:spcBef>
              <a:spcAft>
                <a:spcPts val="0"/>
              </a:spcAft>
              <a:buSzPts val="1400"/>
              <a:buNone/>
            </a:pPr>
            <a:r>
              <a:rPr lang="en"/>
              <a:t>Anchors are used to define boundaries when matching.</a:t>
            </a:r>
            <a:endParaRPr/>
          </a:p>
          <a:p>
            <a:pPr indent="0" lvl="0" marL="0" rtl="0" algn="l">
              <a:lnSpc>
                <a:spcPct val="100000"/>
              </a:lnSpc>
              <a:spcBef>
                <a:spcPts val="0"/>
              </a:spcBef>
              <a:spcAft>
                <a:spcPts val="0"/>
              </a:spcAft>
              <a:buSzPts val="1400"/>
              <a:buNone/>
            </a:pPr>
            <a:r>
              <a:rPr lang="en"/>
              <a:t>Quantifiers, similar to what it sounds like, matches the number of </a:t>
            </a:r>
            <a:r>
              <a:rPr lang="en"/>
              <a:t>occurrences for patterns.</a:t>
            </a:r>
            <a:endParaRPr/>
          </a:p>
          <a:p>
            <a:pPr indent="0" lvl="0" marL="0" rtl="0" algn="l">
              <a:lnSpc>
                <a:spcPct val="100000"/>
              </a:lnSpc>
              <a:spcBef>
                <a:spcPts val="0"/>
              </a:spcBef>
              <a:spcAft>
                <a:spcPts val="0"/>
              </a:spcAft>
              <a:buSzPts val="1400"/>
              <a:buNone/>
            </a:pPr>
            <a:r>
              <a:rPr lang="en"/>
              <a:t>Groups are used to create new fields or group patterns together, potentially for substitution,</a:t>
            </a:r>
            <a:endParaRPr/>
          </a:p>
          <a:p>
            <a:pPr indent="0" lvl="0" marL="0" rtl="0" algn="l">
              <a:lnSpc>
                <a:spcPct val="100000"/>
              </a:lnSpc>
              <a:spcBef>
                <a:spcPts val="0"/>
              </a:spcBef>
              <a:spcAft>
                <a:spcPts val="0"/>
              </a:spcAft>
              <a:buSzPts val="1400"/>
              <a:buNone/>
            </a:pPr>
            <a:r>
              <a:rPr lang="en"/>
              <a:t>Which is used, obviously, for substituting strings or characters</a:t>
            </a:r>
            <a:endParaRPr/>
          </a:p>
          <a:p>
            <a:pPr indent="0" lvl="0" marL="0" rtl="0" algn="l">
              <a:lnSpc>
                <a:spcPct val="100000"/>
              </a:lnSpc>
              <a:spcBef>
                <a:spcPts val="0"/>
              </a:spcBef>
              <a:spcAft>
                <a:spcPts val="0"/>
              </a:spcAft>
              <a:buSzPts val="1400"/>
              <a:buNone/>
            </a:pPr>
            <a:r>
              <a:rPr lang="en"/>
              <a:t>Lastly, we’ve got character classes, which can be used in groups, to match words or other patterns</a:t>
            </a:r>
            <a:endParaRPr/>
          </a:p>
          <a:p>
            <a:pPr indent="0" lvl="0" marL="0" rtl="0" algn="l">
              <a:lnSpc>
                <a:spcPct val="100000"/>
              </a:lnSpc>
              <a:spcBef>
                <a:spcPts val="0"/>
              </a:spcBef>
              <a:spcAft>
                <a:spcPts val="0"/>
              </a:spcAft>
              <a:buSzPts val="1400"/>
              <a:buNone/>
            </a:pPr>
            <a:r>
              <a:rPr lang="en"/>
              <a:t>I’m going to pass it back to Cary to explain some of this in more detail.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5667acc460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15667acc46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Image downloaded from https://www.pngall.com/comic-png/download/59539</a:t>
            </a:r>
            <a:endParaRPr/>
          </a:p>
          <a:p>
            <a:pPr indent="0" lvl="0" marL="0" rtl="0" algn="l">
              <a:lnSpc>
                <a:spcPct val="100000"/>
              </a:lnSpc>
              <a:spcBef>
                <a:spcPts val="0"/>
              </a:spcBef>
              <a:spcAft>
                <a:spcPts val="0"/>
              </a:spcAft>
              <a:buSzPts val="1400"/>
              <a:buNone/>
            </a:pPr>
            <a:r>
              <a:rPr lang="en"/>
              <a:t>Cary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Here we go. This is some fun syntax. If </a:t>
            </a:r>
            <a:r>
              <a:rPr lang="en"/>
              <a:t>you</a:t>
            </a:r>
            <a:r>
              <a:rPr lang="en"/>
              <a:t> want to find a word character use backslash-w. This are alphanumerics and an underscore. All other characters can be found using backslash-capital-W. </a:t>
            </a:r>
            <a:r>
              <a:rPr lang="en"/>
              <a:t>They</a:t>
            </a:r>
            <a:r>
              <a:rPr lang="en"/>
              <a:t> are opposites, and therefore complement each other.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Spaces, be they a regular space, a tab or a newline (and that newline would be in a multi-line expression) are matched using backslash-S. And anything that is not a white space you can match with backslash-Capital-S. You can match ANY CHARACTER using [\s\S]. </a:t>
            </a:r>
            <a:r>
              <a:rPr lang="en"/>
              <a:t>Remember</a:t>
            </a:r>
            <a:r>
              <a:rPr lang="en"/>
              <a:t> that, it will be on the quiz at the end of this presentation.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 D’s are for digits, and capital-D for non-digits.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Now the B’s are what are known as non-character matching regular </a:t>
            </a:r>
            <a:r>
              <a:rPr lang="en"/>
              <a:t>expression</a:t>
            </a:r>
            <a:r>
              <a:rPr lang="en"/>
              <a:t>, because it doesn’t match a character, just the position of the work boundary. That is a very different concept. It’s like saying match this from where the word starts, but don’t actually include any characters.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And finally there are the character sets. For example if I wanted to match only the digits 1 thru 5, I’d use a character set, with square bracket 1-5 end square bracket. And if I wanted to match anything but the digits 1 </a:t>
            </a:r>
            <a:r>
              <a:rPr lang="en"/>
              <a:t>thru</a:t>
            </a:r>
            <a:r>
              <a:rPr lang="en"/>
              <a:t> 5, I’d add the hat character as the first </a:t>
            </a:r>
            <a:r>
              <a:rPr lang="en"/>
              <a:t>character</a:t>
            </a:r>
            <a:r>
              <a:rPr lang="en"/>
              <a:t> after the first square bracket. There are many ways to do these sets, just list the characters that you want to match, or list ranges using a dash. These are very powerful and are you regex friends.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57dbb039e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157dbb039e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Image downloaded from https://www.pngall.com/comic-png/download/59539</a:t>
            </a:r>
            <a:endParaRPr/>
          </a:p>
          <a:p>
            <a:pPr indent="0" lvl="0" marL="0" rtl="0" algn="l">
              <a:lnSpc>
                <a:spcPct val="100000"/>
              </a:lnSpc>
              <a:spcBef>
                <a:spcPts val="0"/>
              </a:spcBef>
              <a:spcAft>
                <a:spcPts val="0"/>
              </a:spcAft>
              <a:buSzPts val="1400"/>
              <a:buNone/>
            </a:pPr>
            <a:r>
              <a:rPr lang="en"/>
              <a:t>Cary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Quantifiers allow you to say now many of a particular thing to match that you want to match. The wild cards are asterisk and plus. The asterisk means zero or more, while the plus means at least one match of the entity that precedes it. So if you have a single character before the asterisk or plus, you are saying that you want to match zero or more OR one or more of the single </a:t>
            </a:r>
            <a:r>
              <a:rPr lang="en"/>
              <a:t>character</a:t>
            </a:r>
            <a:r>
              <a:rPr lang="en"/>
              <a:t> that it follows. But if you have a character set, then it means that you can have zero or more, OR one or more of the set of things in the character set. These are also known as </a:t>
            </a:r>
            <a:r>
              <a:rPr lang="en"/>
              <a:t>greedy</a:t>
            </a:r>
            <a:r>
              <a:rPr lang="en"/>
              <a:t> matches, because they will look for the largest set of matches that it possibly can before stopping.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On the other hand the lazy matches are done just like the greedy matches I just talked about, but you put a question mark at the end. That means that you want it to stop after the first match that you find, and don’t match any more. There have been many times that I’ve been able to use lazy matched to match the string I wanted without going beyond where I want the match to stop. For example if you want to stop you match at the end of the first sentence from where you matching started, then you could do that with C plus question mark, so that you don’t go on to matching the second, third and fourth sentence ending punctuation marks in the text you are matching from.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And you can get down right exact to matching an exact number of a particular range of matches. Within the curly braces </a:t>
            </a:r>
            <a:r>
              <a:rPr lang="en"/>
              <a:t>the</a:t>
            </a:r>
            <a:r>
              <a:rPr lang="en"/>
              <a:t> first number represents the minimum number of matches and adding an optional second number- separated by a comma - you can match at most the second number of matches of the entity that precexes it.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Finally the last one, the question mark says that the thing that precedes it is completely option, and you can match it zero or one time.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5dc291424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5dc291424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Image downloaded from https://www.pngall.com/comic-png/download/59539</a:t>
            </a:r>
            <a:endParaRPr/>
          </a:p>
          <a:p>
            <a:pPr indent="0" lvl="0" marL="0" rtl="0" algn="l">
              <a:lnSpc>
                <a:spcPct val="100000"/>
              </a:lnSpc>
              <a:spcBef>
                <a:spcPts val="0"/>
              </a:spcBef>
              <a:spcAft>
                <a:spcPts val="0"/>
              </a:spcAft>
              <a:buSzPts val="1400"/>
              <a:buNone/>
            </a:pPr>
            <a:r>
              <a:rPr lang="en"/>
              <a:t>Cary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Sometimes it is best to use a regular expression that is based off the beginning or end of a string. The hat or caret character or a backslash-capital-A can be used to tell the regular expression to match starting at the beginning of a string. The Dollar or backslash-capital-Z tell the regex to match the strings right up to the end of the string. These can make the match not only work faster, but can also make better matches </a:t>
            </a:r>
            <a:r>
              <a:rPr lang="en"/>
              <a:t>within</a:t>
            </a:r>
            <a:r>
              <a:rPr lang="en"/>
              <a:t> the string, particularly if you are trying to match </a:t>
            </a:r>
            <a:r>
              <a:rPr lang="en"/>
              <a:t>something that may be match in more than one place in the string.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Backslash-capital-G is not commonly used, so I’m not going to go into it right now.</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Word boundaries can be used as anchor points without actually capturing any character. A word boundary is just like it sounds - it’s the boundary between word, like a space, comma, semicolon before or after a word (think backslash-W here for word characters) - like “space cat space”. The backslash-capital-B also doesn’t actually match any character but will match where the character boundary will be when there is a word character before or after the backslash-capital-B. I’ll show more of this when I do a demo later 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5a9e5dfdce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15a9e5dfdce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Cary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We’ve already talked about greedy and lazy matches, but this will make it more understandable - I hope. The example text in RED can be split very differently if you use a lazy match versus a greedy match. It your regex is using the double quotes to match the beginning and end of what you want to match, then a greedy match for the internal text will go all the way from the beginning of Clara all the way to the end of Cary. So it will </a:t>
            </a:r>
            <a:r>
              <a:rPr lang="en"/>
              <a:t>match</a:t>
            </a:r>
            <a:r>
              <a:rPr lang="en"/>
              <a:t> from the first double quote all the way to the last one.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 lazy match will start at the first double quote and match to the first double quote that it finds, so it can be used to find just Clara, or just Cary. So a lazy match will just do a match for the smallest amount possible, while the greedy match will go just as far as it can, grabbing up every character it can find from the start to the end.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57dbb039e8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157dbb039e8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Cary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Named fields are the heart of field extraction and we’ll demonstrate some of this later, but for now, think of named fields as describing the text you want to extract and putting it into a field with the given name. AS you construct the regular expression, you will likely want to have some text before the named field and some after, though that is not necessary, and it could even be an anchor or another named field. Then you may need some text after the named field in order to show where the end of the field should be.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Now Clara has some more great examples for you. Take it away, Clara.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5aed3131c8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15aed3131c8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Clara</a:t>
            </a:r>
            <a:endParaRPr/>
          </a:p>
          <a:p>
            <a:pPr indent="0" lvl="0" marL="0" rtl="0" algn="l">
              <a:lnSpc>
                <a:spcPct val="100000"/>
              </a:lnSpc>
              <a:spcBef>
                <a:spcPts val="0"/>
              </a:spcBef>
              <a:spcAft>
                <a:spcPts val="0"/>
              </a:spcAft>
              <a:buSzPts val="1400"/>
              <a:buNone/>
            </a:pPr>
            <a:r>
              <a:rPr lang="en"/>
              <a:t>I love all of these examples so far!</a:t>
            </a:r>
            <a:endParaRPr/>
          </a:p>
          <a:p>
            <a:pPr indent="0" lvl="0" marL="0" rtl="0" algn="l">
              <a:lnSpc>
                <a:spcPct val="100000"/>
              </a:lnSpc>
              <a:spcBef>
                <a:spcPts val="0"/>
              </a:spcBef>
              <a:spcAft>
                <a:spcPts val="0"/>
              </a:spcAft>
              <a:buSzPts val="1400"/>
              <a:buNone/>
            </a:pPr>
            <a:r>
              <a:rPr lang="en"/>
              <a:t>The next example we’ve got for you is a spin off of the last example.</a:t>
            </a:r>
            <a:endParaRPr/>
          </a:p>
          <a:p>
            <a:pPr indent="0" lvl="0" marL="0" rtl="0" algn="l">
              <a:lnSpc>
                <a:spcPct val="100000"/>
              </a:lnSpc>
              <a:spcBef>
                <a:spcPts val="0"/>
              </a:spcBef>
              <a:spcAft>
                <a:spcPts val="0"/>
              </a:spcAft>
              <a:buSzPts val="1400"/>
              <a:buNone/>
            </a:pPr>
            <a:r>
              <a:rPr lang="en"/>
              <a:t>So here, we’ve got the same message used in the previous example, but in this first bullet, we’re not actually putting anything into a field, we’re just matching it all. </a:t>
            </a:r>
            <a:endParaRPr/>
          </a:p>
          <a:p>
            <a:pPr indent="0" lvl="0" marL="0" rtl="0" algn="l">
              <a:lnSpc>
                <a:spcPct val="100000"/>
              </a:lnSpc>
              <a:spcBef>
                <a:spcPts val="0"/>
              </a:spcBef>
              <a:spcAft>
                <a:spcPts val="0"/>
              </a:spcAft>
              <a:buSzPts val="1400"/>
              <a:buNone/>
            </a:pPr>
            <a:r>
              <a:rPr lang="en"/>
              <a:t>I’ve got my timestamp matched in the red text, using \d and some quantifiers, among other things, and in orange, i’m using a greedy quantifier to match everything after the timestamp.</a:t>
            </a:r>
            <a:endParaRPr/>
          </a:p>
          <a:p>
            <a:pPr indent="0" lvl="0" marL="0" rtl="0" algn="l">
              <a:lnSpc>
                <a:spcPct val="100000"/>
              </a:lnSpc>
              <a:spcBef>
                <a:spcPts val="0"/>
              </a:spcBef>
              <a:spcAft>
                <a:spcPts val="0"/>
              </a:spcAft>
              <a:buSzPts val="1400"/>
              <a:buNone/>
            </a:pPr>
            <a:r>
              <a:rPr lang="en"/>
              <a:t>I also show here a way to group this into two fields. I’m looking for a space to grab the timestamp, and then i’m being greedy, again, to put the message into it’s field. I could have used the longer </a:t>
            </a:r>
            <a:r>
              <a:rPr lang="en"/>
              <a:t>definition</a:t>
            </a:r>
            <a:r>
              <a:rPr lang="en"/>
              <a:t> in the first example to create a timestamp field, but looking for a space is a shorter method, though it can match things that don’t match the timestamp format.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e75ff2ce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fe75ff2ce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Clara</a:t>
            </a:r>
            <a:endParaRPr/>
          </a:p>
          <a:p>
            <a:pPr indent="0" lvl="0" marL="0" rtl="0" algn="l">
              <a:lnSpc>
                <a:spcPct val="100000"/>
              </a:lnSpc>
              <a:spcBef>
                <a:spcPts val="0"/>
              </a:spcBef>
              <a:spcAft>
                <a:spcPts val="0"/>
              </a:spcAft>
              <a:buSzPts val="1400"/>
              <a:buNone/>
            </a:pPr>
            <a:r>
              <a:rPr lang="en"/>
              <a:t>I want to quickly go into replacements. This will be a little bit more detailed in an upcoming demo.</a:t>
            </a:r>
            <a:endParaRPr/>
          </a:p>
          <a:p>
            <a:pPr indent="0" lvl="0" marL="0" rtl="0" algn="l">
              <a:lnSpc>
                <a:spcPct val="100000"/>
              </a:lnSpc>
              <a:spcBef>
                <a:spcPts val="0"/>
              </a:spcBef>
              <a:spcAft>
                <a:spcPts val="0"/>
              </a:spcAft>
              <a:buSzPts val="1400"/>
              <a:buNone/>
            </a:pPr>
            <a:r>
              <a:rPr lang="en"/>
              <a:t>Basically, we use the rex command at search time to run replacements. mode=sed is the option to use to </a:t>
            </a:r>
            <a:r>
              <a:rPr lang="en"/>
              <a:t>replace values. Sed stands for stream editor</a:t>
            </a:r>
            <a:br>
              <a:rPr lang="en"/>
            </a:br>
            <a:r>
              <a:rPr lang="en"/>
              <a:t>This needs to be inside quotes, at the beginning you can use s for string replacement, y for character replacements. The flags at the end can be g for global or a number to indicate location in the string. There is a similar eval function called replace that can also be used instead of mode=sed. They are similar in how they work, so check it out! </a:t>
            </a:r>
            <a:endParaRPr/>
          </a:p>
          <a:p>
            <a:pPr indent="0" lvl="0" marL="0" rtl="0" algn="l">
              <a:lnSpc>
                <a:spcPct val="100000"/>
              </a:lnSpc>
              <a:spcBef>
                <a:spcPts val="0"/>
              </a:spcBef>
              <a:spcAft>
                <a:spcPts val="0"/>
              </a:spcAft>
              <a:buSzPts val="1400"/>
              <a:buNone/>
            </a:pPr>
            <a:r>
              <a:rPr lang="en"/>
              <a:t>Replacing text is really beneficial, for example, when you want to remove the domain from an email address, just to get the username.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5dc2914241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15dc2914241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Clara</a:t>
            </a:r>
            <a:endParaRPr/>
          </a:p>
          <a:p>
            <a:pPr indent="0" lvl="0" marL="0" rtl="0" algn="l">
              <a:lnSpc>
                <a:spcPct val="100000"/>
              </a:lnSpc>
              <a:spcBef>
                <a:spcPts val="0"/>
              </a:spcBef>
              <a:spcAft>
                <a:spcPts val="0"/>
              </a:spcAft>
              <a:buSzPts val="1400"/>
              <a:buNone/>
            </a:pPr>
            <a:r>
              <a:rPr lang="en"/>
              <a:t>One more thing about replacement, is that you can actually still keep a matched group and replace other things.</a:t>
            </a:r>
            <a:endParaRPr/>
          </a:p>
          <a:p>
            <a:pPr indent="0" lvl="0" marL="0" rtl="0" algn="l">
              <a:lnSpc>
                <a:spcPct val="100000"/>
              </a:lnSpc>
              <a:spcBef>
                <a:spcPts val="0"/>
              </a:spcBef>
              <a:spcAft>
                <a:spcPts val="0"/>
              </a:spcAft>
              <a:buSzPts val="1400"/>
              <a:buNone/>
            </a:pPr>
            <a:r>
              <a:rPr lang="en"/>
              <a:t>In this example, we created two groups, the first group matches everything up to the </a:t>
            </a:r>
            <a:r>
              <a:rPr lang="en"/>
              <a:t>second</a:t>
            </a:r>
            <a:r>
              <a:rPr lang="en"/>
              <a:t> group, which matches “rock at regex”</a:t>
            </a:r>
            <a:endParaRPr/>
          </a:p>
          <a:p>
            <a:pPr indent="0" lvl="0" marL="0" rtl="0" algn="l">
              <a:lnSpc>
                <a:spcPct val="100000"/>
              </a:lnSpc>
              <a:spcBef>
                <a:spcPts val="0"/>
              </a:spcBef>
              <a:spcAft>
                <a:spcPts val="0"/>
              </a:spcAft>
              <a:buSzPts val="1400"/>
              <a:buNone/>
            </a:pPr>
            <a:r>
              <a:rPr lang="en"/>
              <a:t>In my replacement section, we are replacing the string with “I” and adding in the second matched group to create the string “I rock at regex”</a:t>
            </a:r>
            <a:endParaRPr/>
          </a:p>
          <a:p>
            <a:pPr indent="0" lvl="0" marL="0" rtl="0" algn="l">
              <a:lnSpc>
                <a:spcPct val="100000"/>
              </a:lnSpc>
              <a:spcBef>
                <a:spcPts val="0"/>
              </a:spcBef>
              <a:spcAft>
                <a:spcPts val="0"/>
              </a:spcAft>
              <a:buSzPts val="1400"/>
              <a:buNone/>
            </a:pPr>
            <a:r>
              <a:rPr lang="en"/>
              <a:t>This can be really helpful when you only need to keep a part of a string but replace or remove the rest of it.</a:t>
            </a:r>
            <a:br>
              <a:rPr lang="en"/>
            </a:br>
            <a:r>
              <a:rPr lang="en"/>
              <a:t>Hey Cary, can you help us out with a few more examples?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5a9e5dfdc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15a9e5dfdc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Cary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Thanks Clara, I do have some more examples.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This example is important for the use in doing </a:t>
            </a:r>
            <a:r>
              <a:rPr lang="en"/>
              <a:t>delimited</a:t>
            </a:r>
            <a:r>
              <a:rPr lang="en"/>
              <a:t> lists of things to be captured in named fields, though it can also be used in many other places. When you delimit a string like with quotes, you will probably want to use the character class list option to define the named field value to be the set of characters that don’t include the final delimiter (another quote). So you use the square-bracket-hat(or caret)-character-end-square-bracket notation for the set of </a:t>
            </a:r>
            <a:r>
              <a:rPr lang="en"/>
              <a:t>characters</a:t>
            </a:r>
            <a:r>
              <a:rPr lang="en"/>
              <a:t> that are not the quote (or other character that is your delimiter).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When you have a list of values, you can use the same trick. Do the exclusionary character set matching notation to get your values, and then put your separator between those to grab the items from the list. These are quite efficient and will usually find the fields that you want with more exactness.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4919f841b1_2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14919f841b1_2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Clara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5786ed4e3e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15786ed4e3e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Cary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This is a very basic IP address extraction example to show how you can use the enumerations. In this example we’re just going to assume that you are looking for four sets of digits separated by a period. So our named field extraction will find some digits followed by a period, do that three times in a row, then find more digits at the end. The parentheses define the set of characters to be enumerated the three times, so it will look for the 10.0.0. Using the first </a:t>
            </a:r>
            <a:r>
              <a:rPr lang="en"/>
              <a:t>enumeration</a:t>
            </a:r>
            <a:r>
              <a:rPr lang="en"/>
              <a:t> and then look for the 1 at the end of that string. And there you have the IP address.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562d1fcd50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1562d1fcd50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Cary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Another useful example for finding a URL, this example looks for the basic pieces of a URL, including the http OR https (the s character is optional using the question mark after it), Then IF you have a www., it will find that, then the first possible set of character for the domain, and </a:t>
            </a:r>
            <a:r>
              <a:rPr lang="en"/>
              <a:t>finally</a:t>
            </a:r>
            <a:r>
              <a:rPr lang="en"/>
              <a:t> the top level domain at the end. It doesn’t go beyond a simple domain here, but you </a:t>
            </a:r>
            <a:r>
              <a:rPr lang="en"/>
              <a:t>should</a:t>
            </a:r>
            <a:r>
              <a:rPr lang="en"/>
              <a:t> try experimenting to see if you can get even more complicated URLs. For example, there are URL with more then the </a:t>
            </a:r>
            <a:r>
              <a:rPr lang="en" u="sng">
                <a:solidFill>
                  <a:schemeClr val="hlink"/>
                </a:solidFill>
                <a:hlinkClick r:id="rId2"/>
              </a:rPr>
              <a:t>www.domain.tld</a:t>
            </a:r>
            <a:r>
              <a:rPr lang="en"/>
              <a:t>, and can also have more parts afterwards as well.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Now I’ll turn it over to Clara for a demo of using Regular expressions within SPL.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5e56db751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15e56db751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4919f841b1_2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14919f841b1_2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fefefce022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fefefce022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5667acc46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15667acc46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5341a0dee3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15341a0dee3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Image downloaded from https://www.pngall.com/comic-png/download/59539</a:t>
            </a:r>
            <a:endParaRPr/>
          </a:p>
          <a:p>
            <a:pPr indent="0" lvl="0" marL="0" rtl="0" algn="l">
              <a:lnSpc>
                <a:spcPct val="100000"/>
              </a:lnSpc>
              <a:spcBef>
                <a:spcPts val="0"/>
              </a:spcBef>
              <a:spcAft>
                <a:spcPts val="0"/>
              </a:spcAft>
              <a:buSzPts val="1400"/>
              <a:buNone/>
            </a:pPr>
            <a:r>
              <a:rPr lang="en"/>
              <a:t>Clara</a:t>
            </a:r>
            <a:endParaRPr/>
          </a:p>
          <a:p>
            <a:pPr indent="0" lvl="0" marL="0" rtl="0" algn="l">
              <a:lnSpc>
                <a:spcPct val="100000"/>
              </a:lnSpc>
              <a:spcBef>
                <a:spcPts val="0"/>
              </a:spcBef>
              <a:spcAft>
                <a:spcPts val="0"/>
              </a:spcAft>
              <a:buSzPts val="1400"/>
              <a:buNone/>
            </a:pPr>
            <a:r>
              <a:rPr lang="en"/>
              <a:t>Demos are awesome, aren’t they? I hope you’ve all picked up a few things from this session. Some of the main things to remember about regular expressions are that it might be hard at first, but it gets easier and is definitely worth the effort to learn! Regular expressions can be used for so many things and can really improve searches and raw data.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5341a0dee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15341a0de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Don’t forget to check out some of the documentation here. There is so much more out there, too, so go exploring and learn some fun things!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4919f841b1_2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14919f841b1_2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Thanks for tuning in! Let us know if you’ve got any feedback or questions!!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4919f841b1_2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14919f841b1_2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Image downloaded from https://www.pngall.com/comic-png/download/59539</a:t>
            </a:r>
            <a:endParaRPr/>
          </a:p>
          <a:p>
            <a:pPr indent="0" lvl="0" marL="0" rtl="0" algn="l">
              <a:lnSpc>
                <a:spcPct val="100000"/>
              </a:lnSpc>
              <a:spcBef>
                <a:spcPts val="0"/>
              </a:spcBef>
              <a:spcAft>
                <a:spcPts val="0"/>
              </a:spcAft>
              <a:buSzPts val="1400"/>
              <a:buNone/>
            </a:pPr>
            <a:r>
              <a:rPr lang="en"/>
              <a:t>Clara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4919f841b1_2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14919f841b1_2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Clara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4919f841b1_2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14919f841b1_2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Cary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Thanks Clara. </a:t>
            </a:r>
            <a:r>
              <a:rPr lang="en">
                <a:solidFill>
                  <a:schemeClr val="dk1"/>
                </a:solidFill>
              </a:rPr>
              <a:t>I’m lucky to be doing this with Clara, and frankly so are you! Her Clara-fication talks have all been great.</a:t>
            </a:r>
            <a:endParaRPr>
              <a:solidFill>
                <a:schemeClr val="dk1"/>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As many of you may know I love regular expressions. Regex is one of the most basic building block you have for use with Splunk. You can use it directly in your SPL when searching, or at index time before the data ever gets to where you can search it. They both have advantages and disadvantages, but regular </a:t>
            </a:r>
            <a:r>
              <a:rPr lang="en"/>
              <a:t>expressions</a:t>
            </a:r>
            <a:r>
              <a:rPr lang="en"/>
              <a:t> are available to you throughout Splunk.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fefefce022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fefefce022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Cary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For example you have rex to allow you to both extract fields AND to </a:t>
            </a:r>
            <a:r>
              <a:rPr lang="en"/>
              <a:t>modify the data before it is presented to you. With rex, you can do a very powerful eval-like function to extract the parts of the string into a field for more processing. And if you want to do search and replace-like functionality, rex will serve you well also.</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With regex you can extend the capabilities of regular expressions into your searches (which normally don’t allow the regular expression syntax). That doesn’t mean that you searches will be faster, just that you can hone in on those juicy bits of data that you are trying to search for.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Erex is one of my least favorite regular expression-like functions IF you don’t know enough about regular expressions, erex, might be able to help you to learn more, but hopefully you can get used to them so that you never have to use erex ever again.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efefce022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fefefce022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Cary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Match is a very powerful way to see if a string (or a part of the string) matches a pattern. You typically use it in an eval expression, but you can use it in other places as well.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Mvfind is used to look through a multi-value field for a particular string pattern. Remember, regular expressions are pattern matching function, so this will allow you to find out </a:t>
            </a:r>
            <a:r>
              <a:rPr lang="en"/>
              <a:t>which, if any, of those multiple values in the field match your regex pattern. It returns the index of the multi-value field that matches. Use it in an eval or where clause in your SPL.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And of course we can’t forget replace. This is different from the rex SED MODE, mostly to the syntax, but they do roughly the same thing.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Now our magnificent and all-knowing Clara will explain some of the ways that you can use regular expressions at index time.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57dbb039e8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157dbb039e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Clara</a:t>
            </a:r>
            <a:endParaRPr/>
          </a:p>
          <a:p>
            <a:pPr indent="0" lvl="0" marL="0" rtl="0" algn="l">
              <a:lnSpc>
                <a:spcPct val="100000"/>
              </a:lnSpc>
              <a:spcBef>
                <a:spcPts val="0"/>
              </a:spcBef>
              <a:spcAft>
                <a:spcPts val="0"/>
              </a:spcAft>
              <a:buSzPts val="1400"/>
              <a:buNone/>
            </a:pPr>
            <a:r>
              <a:rPr lang="en"/>
              <a:t>Thanks for all that information, Cary! Super helpful.</a:t>
            </a:r>
            <a:endParaRPr/>
          </a:p>
          <a:p>
            <a:pPr indent="0" lvl="0" marL="0" rtl="0" algn="l">
              <a:lnSpc>
                <a:spcPct val="100000"/>
              </a:lnSpc>
              <a:spcBef>
                <a:spcPts val="0"/>
              </a:spcBef>
              <a:spcAft>
                <a:spcPts val="0"/>
              </a:spcAft>
              <a:buSzPts val="1400"/>
              <a:buNone/>
            </a:pPr>
            <a:r>
              <a:rPr lang="en"/>
              <a:t>Let’s just quickly go over the index time uses of regular expressions.</a:t>
            </a:r>
            <a:endParaRPr/>
          </a:p>
          <a:p>
            <a:pPr indent="0" lvl="0" marL="0" rtl="0" algn="l">
              <a:lnSpc>
                <a:spcPct val="100000"/>
              </a:lnSpc>
              <a:spcBef>
                <a:spcPts val="0"/>
              </a:spcBef>
              <a:spcAft>
                <a:spcPts val="0"/>
              </a:spcAft>
              <a:buSzPts val="1400"/>
              <a:buNone/>
            </a:pPr>
            <a:r>
              <a:rPr lang="en"/>
              <a:t>There are a lot of options in props.conf that use regular expressions. SEDCMD will use regular expressions to replace or modify the raw events. This is really  helpful when it comes to masking pii data.</a:t>
            </a:r>
            <a:endParaRPr/>
          </a:p>
          <a:p>
            <a:pPr indent="0" lvl="0" marL="0" rtl="0" algn="l">
              <a:lnSpc>
                <a:spcPct val="100000"/>
              </a:lnSpc>
              <a:spcBef>
                <a:spcPts val="0"/>
              </a:spcBef>
              <a:spcAft>
                <a:spcPts val="0"/>
              </a:spcAft>
              <a:buSzPts val="1400"/>
              <a:buNone/>
            </a:pPr>
            <a:r>
              <a:rPr lang="en"/>
              <a:t>There are a lot of options when it comes to how to break raw data up into events, and one of those is LINE_BREAKER. This option will match a pattern in the data to start a new event with the proceeding data.</a:t>
            </a:r>
            <a:endParaRPr/>
          </a:p>
          <a:p>
            <a:pPr indent="0" lvl="0" marL="0" rtl="0" algn="l">
              <a:lnSpc>
                <a:spcPct val="100000"/>
              </a:lnSpc>
              <a:spcBef>
                <a:spcPts val="0"/>
              </a:spcBef>
              <a:spcAft>
                <a:spcPts val="0"/>
              </a:spcAft>
              <a:buSzPts val="1400"/>
              <a:buNone/>
            </a:pPr>
            <a:r>
              <a:rPr lang="en"/>
              <a:t>Lastly, TIME_PREFIX is the option to use if the timestamp field ends up in the middle of the event. Use regular expressions to find the start of the timestamp and extract it from there!</a:t>
            </a:r>
            <a:endParaRPr/>
          </a:p>
          <a:p>
            <a:pPr indent="0" lvl="0" marL="0" rtl="0" algn="l">
              <a:lnSpc>
                <a:spcPct val="100000"/>
              </a:lnSpc>
              <a:spcBef>
                <a:spcPts val="0"/>
              </a:spcBef>
              <a:spcAft>
                <a:spcPts val="0"/>
              </a:spcAft>
              <a:buSzPts val="1400"/>
              <a:buNone/>
            </a:pPr>
            <a:r>
              <a:rPr lang="en"/>
              <a:t>As I mentioned, there are so many options in props.conf and they all have a purpose, so check out the documentation!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57dbb039e8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157dbb039e8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Clara</a:t>
            </a:r>
            <a:endParaRPr/>
          </a:p>
          <a:p>
            <a:pPr indent="0" lvl="0" marL="0" rtl="0" algn="l">
              <a:lnSpc>
                <a:spcPct val="100000"/>
              </a:lnSpc>
              <a:spcBef>
                <a:spcPts val="0"/>
              </a:spcBef>
              <a:spcAft>
                <a:spcPts val="0"/>
              </a:spcAft>
              <a:buSzPts val="1400"/>
              <a:buNone/>
            </a:pPr>
            <a:r>
              <a:rPr lang="en"/>
              <a:t>But what is props without transforms?</a:t>
            </a:r>
            <a:endParaRPr/>
          </a:p>
          <a:p>
            <a:pPr indent="0" lvl="0" marL="0" rtl="0" algn="l">
              <a:lnSpc>
                <a:spcPct val="100000"/>
              </a:lnSpc>
              <a:spcBef>
                <a:spcPts val="0"/>
              </a:spcBef>
              <a:spcAft>
                <a:spcPts val="0"/>
              </a:spcAft>
              <a:buSzPts val="1400"/>
              <a:buNone/>
            </a:pPr>
            <a:r>
              <a:rPr lang="en"/>
              <a:t>In transforms.conf, there are a few options that use regular expressions. Most notably, this would be regex and format. </a:t>
            </a:r>
            <a:endParaRPr/>
          </a:p>
          <a:p>
            <a:pPr indent="0" lvl="0" marL="0" rtl="0" algn="l">
              <a:lnSpc>
                <a:spcPct val="100000"/>
              </a:lnSpc>
              <a:spcBef>
                <a:spcPts val="0"/>
              </a:spcBef>
              <a:spcAft>
                <a:spcPts val="0"/>
              </a:spcAft>
              <a:buSzPts val="1400"/>
              <a:buNone/>
            </a:pPr>
            <a:r>
              <a:rPr lang="en"/>
              <a:t>Regex is used for simple field extraction, but also can be used in conjunction with format to specify key value pairs, for more complicated extractions.</a:t>
            </a:r>
            <a:endParaRPr/>
          </a:p>
          <a:p>
            <a:pPr indent="0" lvl="0" marL="0" rtl="0" algn="l">
              <a:lnSpc>
                <a:spcPct val="100000"/>
              </a:lnSpc>
              <a:spcBef>
                <a:spcPts val="0"/>
              </a:spcBef>
              <a:spcAft>
                <a:spcPts val="0"/>
              </a:spcAft>
              <a:buSzPts val="1400"/>
              <a:buNone/>
            </a:pPr>
            <a:r>
              <a:rPr lang="en"/>
              <a:t>To learn more about how these options actually work, check out the documentation for some great examples. </a:t>
            </a:r>
            <a:endParaRPr/>
          </a:p>
          <a:p>
            <a:pPr indent="0" lvl="0" marL="0" rtl="0" algn="l">
              <a:lnSpc>
                <a:spcPct val="100000"/>
              </a:lnSpc>
              <a:spcBef>
                <a:spcPts val="0"/>
              </a:spcBef>
              <a:spcAft>
                <a:spcPts val="0"/>
              </a:spcAft>
              <a:buSzPts val="1400"/>
              <a:buNone/>
            </a:pPr>
            <a:r>
              <a:rPr lang="en"/>
              <a:t>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4"/>
          <p:cNvSpPr/>
          <p:nvPr/>
        </p:nvSpPr>
        <p:spPr>
          <a:xfrm>
            <a:off x="1315275" y="921225"/>
            <a:ext cx="6411650" cy="3910600"/>
          </a:xfrm>
          <a:custGeom>
            <a:rect b="b" l="l" r="r" t="t"/>
            <a:pathLst>
              <a:path extrusionOk="0" h="156424" w="256466">
                <a:moveTo>
                  <a:pt x="39612" y="0"/>
                </a:moveTo>
                <a:lnTo>
                  <a:pt x="39612" y="26023"/>
                </a:lnTo>
                <a:lnTo>
                  <a:pt x="0" y="23918"/>
                </a:lnTo>
                <a:lnTo>
                  <a:pt x="40190" y="61876"/>
                </a:lnTo>
                <a:lnTo>
                  <a:pt x="40190" y="156424"/>
                </a:lnTo>
                <a:lnTo>
                  <a:pt x="256466" y="139076"/>
                </a:lnTo>
                <a:lnTo>
                  <a:pt x="248659" y="19951"/>
                </a:lnTo>
                <a:close/>
              </a:path>
            </a:pathLst>
          </a:custGeom>
          <a:solidFill>
            <a:srgbClr val="001936">
              <a:alpha val="21568"/>
            </a:srgbClr>
          </a:solidFill>
          <a:ln>
            <a:noFill/>
          </a:ln>
        </p:spPr>
      </p:sp>
      <p:sp>
        <p:nvSpPr>
          <p:cNvPr id="57" name="Google Shape;57;p14"/>
          <p:cNvSpPr/>
          <p:nvPr/>
        </p:nvSpPr>
        <p:spPr>
          <a:xfrm>
            <a:off x="1010475" y="616425"/>
            <a:ext cx="6411650" cy="3910600"/>
          </a:xfrm>
          <a:custGeom>
            <a:rect b="b" l="l" r="r" t="t"/>
            <a:pathLst>
              <a:path extrusionOk="0" h="156424" w="256466">
                <a:moveTo>
                  <a:pt x="39612" y="0"/>
                </a:moveTo>
                <a:lnTo>
                  <a:pt x="39612" y="26023"/>
                </a:lnTo>
                <a:lnTo>
                  <a:pt x="0" y="23918"/>
                </a:lnTo>
                <a:lnTo>
                  <a:pt x="40190" y="61876"/>
                </a:lnTo>
                <a:lnTo>
                  <a:pt x="40190" y="156424"/>
                </a:lnTo>
                <a:lnTo>
                  <a:pt x="256466" y="139076"/>
                </a:lnTo>
                <a:lnTo>
                  <a:pt x="248659" y="19951"/>
                </a:lnTo>
                <a:close/>
              </a:path>
            </a:pathLst>
          </a:custGeom>
          <a:solidFill>
            <a:srgbClr val="FFFFFF"/>
          </a:solidFill>
          <a:ln cap="flat" cmpd="sng" w="76200">
            <a:solidFill>
              <a:srgbClr val="000000"/>
            </a:solidFill>
            <a:prstDash val="solid"/>
            <a:miter lim="8000"/>
            <a:headEnd len="sm" w="sm" type="none"/>
            <a:tailEnd len="sm" w="sm" type="none"/>
          </a:ln>
        </p:spPr>
      </p:sp>
      <p:sp>
        <p:nvSpPr>
          <p:cNvPr id="58" name="Google Shape;58;p14"/>
          <p:cNvSpPr txBox="1"/>
          <p:nvPr>
            <p:ph type="ctrTitle"/>
          </p:nvPr>
        </p:nvSpPr>
        <p:spPr>
          <a:xfrm>
            <a:off x="2572125" y="2068625"/>
            <a:ext cx="4271700" cy="115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824BB0"/>
        </a:solidFill>
      </p:bgPr>
    </p:bg>
    <p:spTree>
      <p:nvGrpSpPr>
        <p:cNvPr id="59" name="Shape 59"/>
        <p:cNvGrpSpPr/>
        <p:nvPr/>
      </p:nvGrpSpPr>
      <p:grpSpPr>
        <a:xfrm>
          <a:off x="0" y="0"/>
          <a:ext cx="0" cy="0"/>
          <a:chOff x="0" y="0"/>
          <a:chExt cx="0" cy="0"/>
        </a:xfrm>
      </p:grpSpPr>
      <p:pic>
        <p:nvPicPr>
          <p:cNvPr descr="comic-03.png" id="60" name="Google Shape;60;p15"/>
          <p:cNvPicPr preferRelativeResize="0"/>
          <p:nvPr/>
        </p:nvPicPr>
        <p:blipFill rotWithShape="1">
          <a:blip r:embed="rId2">
            <a:alphaModFix amt="10000"/>
          </a:blip>
          <a:srcRect b="0" l="0" r="0" t="0"/>
          <a:stretch/>
        </p:blipFill>
        <p:spPr>
          <a:xfrm>
            <a:off x="0" y="0"/>
            <a:ext cx="9144000" cy="5143500"/>
          </a:xfrm>
          <a:prstGeom prst="rect">
            <a:avLst/>
          </a:prstGeom>
          <a:noFill/>
          <a:ln>
            <a:noFill/>
          </a:ln>
        </p:spPr>
      </p:pic>
      <p:sp>
        <p:nvSpPr>
          <p:cNvPr id="61" name="Google Shape;61;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2"/>
        </a:solidFill>
      </p:bgPr>
    </p:bg>
    <p:spTree>
      <p:nvGrpSpPr>
        <p:cNvPr id="62" name="Shape 62"/>
        <p:cNvGrpSpPr/>
        <p:nvPr/>
      </p:nvGrpSpPr>
      <p:grpSpPr>
        <a:xfrm>
          <a:off x="0" y="0"/>
          <a:ext cx="0" cy="0"/>
          <a:chOff x="0" y="0"/>
          <a:chExt cx="0" cy="0"/>
        </a:xfrm>
      </p:grpSpPr>
      <p:pic>
        <p:nvPicPr>
          <p:cNvPr descr="comic-02.png" id="63" name="Google Shape;63;p16"/>
          <p:cNvPicPr preferRelativeResize="0"/>
          <p:nvPr/>
        </p:nvPicPr>
        <p:blipFill rotWithShape="1">
          <a:blip r:embed="rId2">
            <a:alphaModFix amt="20000"/>
          </a:blip>
          <a:srcRect b="0" l="0" r="0" t="0"/>
          <a:stretch/>
        </p:blipFill>
        <p:spPr>
          <a:xfrm>
            <a:off x="0" y="0"/>
            <a:ext cx="9144000" cy="5143500"/>
          </a:xfrm>
          <a:prstGeom prst="rect">
            <a:avLst/>
          </a:prstGeom>
          <a:noFill/>
          <a:ln>
            <a:noFill/>
          </a:ln>
        </p:spPr>
      </p:pic>
      <p:sp>
        <p:nvSpPr>
          <p:cNvPr id="64" name="Google Shape;64;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6"/>
          <p:cNvSpPr/>
          <p:nvPr/>
        </p:nvSpPr>
        <p:spPr>
          <a:xfrm>
            <a:off x="734600" y="699705"/>
            <a:ext cx="7879000" cy="4185275"/>
          </a:xfrm>
          <a:custGeom>
            <a:rect b="b" l="l" r="r" t="t"/>
            <a:pathLst>
              <a:path extrusionOk="0" h="167411" w="315160">
                <a:moveTo>
                  <a:pt x="0" y="0"/>
                </a:moveTo>
                <a:lnTo>
                  <a:pt x="315160" y="10409"/>
                </a:lnTo>
                <a:lnTo>
                  <a:pt x="310823" y="159315"/>
                </a:lnTo>
                <a:lnTo>
                  <a:pt x="9252" y="167411"/>
                </a:lnTo>
                <a:close/>
              </a:path>
            </a:pathLst>
          </a:custGeom>
          <a:solidFill>
            <a:srgbClr val="001936">
              <a:alpha val="21568"/>
            </a:srgbClr>
          </a:solidFill>
          <a:ln>
            <a:noFill/>
          </a:ln>
        </p:spPr>
      </p:sp>
      <p:sp>
        <p:nvSpPr>
          <p:cNvPr id="66" name="Google Shape;66;p16"/>
          <p:cNvSpPr/>
          <p:nvPr/>
        </p:nvSpPr>
        <p:spPr>
          <a:xfrm>
            <a:off x="506000" y="471105"/>
            <a:ext cx="7879000" cy="4185275"/>
          </a:xfrm>
          <a:custGeom>
            <a:rect b="b" l="l" r="r" t="t"/>
            <a:pathLst>
              <a:path extrusionOk="0" h="167411" w="315160">
                <a:moveTo>
                  <a:pt x="0" y="0"/>
                </a:moveTo>
                <a:lnTo>
                  <a:pt x="315160" y="10409"/>
                </a:lnTo>
                <a:lnTo>
                  <a:pt x="310823" y="159315"/>
                </a:lnTo>
                <a:lnTo>
                  <a:pt x="9252" y="167411"/>
                </a:lnTo>
                <a:close/>
              </a:path>
            </a:pathLst>
          </a:custGeom>
          <a:solidFill>
            <a:srgbClr val="FFFFFF"/>
          </a:solidFill>
          <a:ln cap="flat" cmpd="sng" w="76200">
            <a:solidFill>
              <a:srgbClr val="000000"/>
            </a:solidFill>
            <a:prstDash val="solid"/>
            <a:miter lim="8000"/>
            <a:headEnd len="sm" w="sm" type="none"/>
            <a:tailEnd len="sm" w="sm" type="none"/>
          </a:ln>
        </p:spPr>
      </p:sp>
      <p:sp>
        <p:nvSpPr>
          <p:cNvPr id="67" name="Google Shape;67;p16"/>
          <p:cNvSpPr txBox="1"/>
          <p:nvPr>
            <p:ph idx="1" type="body"/>
          </p:nvPr>
        </p:nvSpPr>
        <p:spPr>
          <a:xfrm>
            <a:off x="2905800" y="2161800"/>
            <a:ext cx="3332400" cy="819900"/>
          </a:xfrm>
          <a:prstGeom prst="rect">
            <a:avLst/>
          </a:prstGeom>
          <a:noFill/>
          <a:ln>
            <a:noFill/>
          </a:ln>
        </p:spPr>
        <p:txBody>
          <a:bodyPr anchorCtr="0" anchor="ctr" bIns="91425" lIns="91425" spcFirstLastPara="1" rIns="91425" wrap="square" tIns="91425">
            <a:noAutofit/>
          </a:bodyPr>
          <a:lstStyle>
            <a:lvl1pPr indent="-381000" lvl="0" marL="457200" algn="ctr">
              <a:lnSpc>
                <a:spcPct val="100000"/>
              </a:lnSpc>
              <a:spcBef>
                <a:spcPts val="600"/>
              </a:spcBef>
              <a:spcAft>
                <a:spcPts val="0"/>
              </a:spcAft>
              <a:buClr>
                <a:srgbClr val="000000"/>
              </a:buClr>
              <a:buSzPts val="2400"/>
              <a:buFont typeface="Bangers"/>
              <a:buChar char="×"/>
              <a:defRPr sz="2400">
                <a:solidFill>
                  <a:srgbClr val="000000"/>
                </a:solidFill>
                <a:latin typeface="Bangers"/>
                <a:ea typeface="Bangers"/>
                <a:cs typeface="Bangers"/>
                <a:sym typeface="Bangers"/>
              </a:defRPr>
            </a:lvl1pPr>
            <a:lvl2pPr indent="-381000" lvl="1" marL="914400" algn="ctr">
              <a:lnSpc>
                <a:spcPct val="100000"/>
              </a:lnSpc>
              <a:spcBef>
                <a:spcPts val="0"/>
              </a:spcBef>
              <a:spcAft>
                <a:spcPts val="0"/>
              </a:spcAft>
              <a:buClr>
                <a:srgbClr val="000000"/>
              </a:buClr>
              <a:buSzPts val="2400"/>
              <a:buFont typeface="Bangers"/>
              <a:buChar char="×"/>
              <a:defRPr>
                <a:solidFill>
                  <a:srgbClr val="000000"/>
                </a:solidFill>
                <a:latin typeface="Bangers"/>
                <a:ea typeface="Bangers"/>
                <a:cs typeface="Bangers"/>
                <a:sym typeface="Bangers"/>
              </a:defRPr>
            </a:lvl2pPr>
            <a:lvl3pPr indent="-381000" lvl="2" marL="1371600" algn="ctr">
              <a:lnSpc>
                <a:spcPct val="100000"/>
              </a:lnSpc>
              <a:spcBef>
                <a:spcPts val="0"/>
              </a:spcBef>
              <a:spcAft>
                <a:spcPts val="0"/>
              </a:spcAft>
              <a:buClr>
                <a:srgbClr val="000000"/>
              </a:buClr>
              <a:buSzPts val="2400"/>
              <a:buFont typeface="Bangers"/>
              <a:buChar char="×"/>
              <a:defRPr>
                <a:solidFill>
                  <a:srgbClr val="000000"/>
                </a:solidFill>
                <a:latin typeface="Bangers"/>
                <a:ea typeface="Bangers"/>
                <a:cs typeface="Bangers"/>
                <a:sym typeface="Bangers"/>
              </a:defRPr>
            </a:lvl3pPr>
            <a:lvl4pPr indent="-381000" lvl="3" marL="1828800" algn="ctr">
              <a:lnSpc>
                <a:spcPct val="100000"/>
              </a:lnSpc>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4pPr>
            <a:lvl5pPr indent="-381000" lvl="4" marL="2286000" algn="ctr">
              <a:lnSpc>
                <a:spcPct val="100000"/>
              </a:lnSpc>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5pPr>
            <a:lvl6pPr indent="-381000" lvl="5" marL="2743200" algn="ctr">
              <a:lnSpc>
                <a:spcPct val="100000"/>
              </a:lnSpc>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6pPr>
            <a:lvl7pPr indent="-381000" lvl="6" marL="3200400" algn="ctr">
              <a:lnSpc>
                <a:spcPct val="100000"/>
              </a:lnSpc>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7pPr>
            <a:lvl8pPr indent="-381000" lvl="7" marL="3657600" algn="ctr">
              <a:lnSpc>
                <a:spcPct val="100000"/>
              </a:lnSpc>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8pPr>
            <a:lvl9pPr indent="-381000" lvl="8" marL="4114800" algn="ctr">
              <a:lnSpc>
                <a:spcPct val="100000"/>
              </a:lnSpc>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solidFill>
          <a:schemeClr val="accent3"/>
        </a:solidFill>
      </p:bgPr>
    </p:bg>
    <p:spTree>
      <p:nvGrpSpPr>
        <p:cNvPr id="68" name="Shape 68"/>
        <p:cNvGrpSpPr/>
        <p:nvPr/>
      </p:nvGrpSpPr>
      <p:grpSpPr>
        <a:xfrm>
          <a:off x="0" y="0"/>
          <a:ext cx="0" cy="0"/>
          <a:chOff x="0" y="0"/>
          <a:chExt cx="0" cy="0"/>
        </a:xfrm>
      </p:grpSpPr>
      <p:pic>
        <p:nvPicPr>
          <p:cNvPr descr="comic-01.png" id="69" name="Google Shape;69;p17"/>
          <p:cNvPicPr preferRelativeResize="0"/>
          <p:nvPr/>
        </p:nvPicPr>
        <p:blipFill rotWithShape="1">
          <a:blip r:embed="rId2">
            <a:alphaModFix amt="20000"/>
          </a:blip>
          <a:srcRect b="0" l="0" r="0" t="0"/>
          <a:stretch/>
        </p:blipFill>
        <p:spPr>
          <a:xfrm>
            <a:off x="0" y="0"/>
            <a:ext cx="9144000" cy="5143500"/>
          </a:xfrm>
          <a:prstGeom prst="rect">
            <a:avLst/>
          </a:prstGeom>
          <a:noFill/>
          <a:ln>
            <a:noFill/>
          </a:ln>
        </p:spPr>
      </p:pic>
      <p:sp>
        <p:nvSpPr>
          <p:cNvPr id="70" name="Google Shape;70;p17"/>
          <p:cNvSpPr/>
          <p:nvPr/>
        </p:nvSpPr>
        <p:spPr>
          <a:xfrm>
            <a:off x="734600" y="763500"/>
            <a:ext cx="7879000" cy="4185275"/>
          </a:xfrm>
          <a:custGeom>
            <a:rect b="b" l="l" r="r" t="t"/>
            <a:pathLst>
              <a:path extrusionOk="0" h="167411" w="315160">
                <a:moveTo>
                  <a:pt x="0" y="0"/>
                </a:moveTo>
                <a:lnTo>
                  <a:pt x="315160" y="10409"/>
                </a:lnTo>
                <a:lnTo>
                  <a:pt x="310823" y="159315"/>
                </a:lnTo>
                <a:lnTo>
                  <a:pt x="9252" y="167411"/>
                </a:lnTo>
                <a:close/>
              </a:path>
            </a:pathLst>
          </a:custGeom>
          <a:solidFill>
            <a:srgbClr val="001936">
              <a:alpha val="21568"/>
            </a:srgbClr>
          </a:solidFill>
          <a:ln>
            <a:noFill/>
          </a:ln>
        </p:spPr>
      </p:sp>
      <p:sp>
        <p:nvSpPr>
          <p:cNvPr id="71" name="Google Shape;71;p17"/>
          <p:cNvSpPr/>
          <p:nvPr/>
        </p:nvSpPr>
        <p:spPr>
          <a:xfrm>
            <a:off x="506000" y="534900"/>
            <a:ext cx="7879000" cy="4185275"/>
          </a:xfrm>
          <a:custGeom>
            <a:rect b="b" l="l" r="r" t="t"/>
            <a:pathLst>
              <a:path extrusionOk="0" h="167411" w="315160">
                <a:moveTo>
                  <a:pt x="0" y="0"/>
                </a:moveTo>
                <a:lnTo>
                  <a:pt x="315160" y="10409"/>
                </a:lnTo>
                <a:lnTo>
                  <a:pt x="310823" y="159315"/>
                </a:lnTo>
                <a:lnTo>
                  <a:pt x="9252" y="167411"/>
                </a:lnTo>
                <a:close/>
              </a:path>
            </a:pathLst>
          </a:custGeom>
          <a:solidFill>
            <a:srgbClr val="FFFFFF"/>
          </a:solidFill>
          <a:ln cap="flat" cmpd="sng" w="76200">
            <a:solidFill>
              <a:srgbClr val="000000"/>
            </a:solidFill>
            <a:prstDash val="solid"/>
            <a:miter lim="8000"/>
            <a:headEnd len="sm" w="sm" type="none"/>
            <a:tailEnd len="sm" w="sm" type="none"/>
          </a:ln>
        </p:spPr>
      </p:sp>
      <p:sp>
        <p:nvSpPr>
          <p:cNvPr id="72" name="Google Shape;72;p17"/>
          <p:cNvSpPr txBox="1"/>
          <p:nvPr>
            <p:ph type="title"/>
          </p:nvPr>
        </p:nvSpPr>
        <p:spPr>
          <a:xfrm rot="161729">
            <a:off x="976261" y="876906"/>
            <a:ext cx="7029878" cy="760139"/>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 name="Google Shape;73;p17"/>
          <p:cNvSpPr txBox="1"/>
          <p:nvPr>
            <p:ph idx="1" type="body"/>
          </p:nvPr>
        </p:nvSpPr>
        <p:spPr>
          <a:xfrm>
            <a:off x="1052050" y="1545942"/>
            <a:ext cx="7710900" cy="33036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74" name="Google Shape;74;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solidFill>
          <a:srgbClr val="249651"/>
        </a:solidFill>
      </p:bgPr>
    </p:bg>
    <p:spTree>
      <p:nvGrpSpPr>
        <p:cNvPr id="75" name="Shape 75"/>
        <p:cNvGrpSpPr/>
        <p:nvPr/>
      </p:nvGrpSpPr>
      <p:grpSpPr>
        <a:xfrm>
          <a:off x="0" y="0"/>
          <a:ext cx="0" cy="0"/>
          <a:chOff x="0" y="0"/>
          <a:chExt cx="0" cy="0"/>
        </a:xfrm>
      </p:grpSpPr>
      <p:pic>
        <p:nvPicPr>
          <p:cNvPr descr="comic-01.png" id="76" name="Google Shape;76;p18"/>
          <p:cNvPicPr preferRelativeResize="0"/>
          <p:nvPr/>
        </p:nvPicPr>
        <p:blipFill rotWithShape="1">
          <a:blip r:embed="rId2">
            <a:alphaModFix amt="20000"/>
          </a:blip>
          <a:srcRect b="0" l="0" r="0" t="0"/>
          <a:stretch/>
        </p:blipFill>
        <p:spPr>
          <a:xfrm>
            <a:off x="0" y="0"/>
            <a:ext cx="9144000" cy="5143500"/>
          </a:xfrm>
          <a:prstGeom prst="rect">
            <a:avLst/>
          </a:prstGeom>
          <a:noFill/>
          <a:ln>
            <a:noFill/>
          </a:ln>
        </p:spPr>
      </p:pic>
      <p:sp>
        <p:nvSpPr>
          <p:cNvPr id="77" name="Google Shape;77;p18"/>
          <p:cNvSpPr/>
          <p:nvPr/>
        </p:nvSpPr>
        <p:spPr>
          <a:xfrm>
            <a:off x="734600" y="763500"/>
            <a:ext cx="7879000" cy="4185275"/>
          </a:xfrm>
          <a:custGeom>
            <a:rect b="b" l="l" r="r" t="t"/>
            <a:pathLst>
              <a:path extrusionOk="0" h="167411" w="315160">
                <a:moveTo>
                  <a:pt x="0" y="0"/>
                </a:moveTo>
                <a:lnTo>
                  <a:pt x="315160" y="10409"/>
                </a:lnTo>
                <a:lnTo>
                  <a:pt x="310823" y="159315"/>
                </a:lnTo>
                <a:lnTo>
                  <a:pt x="9252" y="167411"/>
                </a:lnTo>
                <a:close/>
              </a:path>
            </a:pathLst>
          </a:custGeom>
          <a:solidFill>
            <a:srgbClr val="001936">
              <a:alpha val="21568"/>
            </a:srgbClr>
          </a:solidFill>
          <a:ln>
            <a:noFill/>
          </a:ln>
        </p:spPr>
      </p:sp>
      <p:sp>
        <p:nvSpPr>
          <p:cNvPr id="78" name="Google Shape;78;p18"/>
          <p:cNvSpPr/>
          <p:nvPr/>
        </p:nvSpPr>
        <p:spPr>
          <a:xfrm>
            <a:off x="506000" y="534900"/>
            <a:ext cx="7879000" cy="4185275"/>
          </a:xfrm>
          <a:custGeom>
            <a:rect b="b" l="l" r="r" t="t"/>
            <a:pathLst>
              <a:path extrusionOk="0" h="167411" w="315160">
                <a:moveTo>
                  <a:pt x="0" y="0"/>
                </a:moveTo>
                <a:lnTo>
                  <a:pt x="315160" y="10409"/>
                </a:lnTo>
                <a:lnTo>
                  <a:pt x="310823" y="159315"/>
                </a:lnTo>
                <a:lnTo>
                  <a:pt x="9252" y="167411"/>
                </a:lnTo>
                <a:close/>
              </a:path>
            </a:pathLst>
          </a:custGeom>
          <a:solidFill>
            <a:srgbClr val="FFFFFF"/>
          </a:solidFill>
          <a:ln cap="flat" cmpd="sng" w="76200">
            <a:solidFill>
              <a:srgbClr val="000000"/>
            </a:solidFill>
            <a:prstDash val="solid"/>
            <a:miter lim="8000"/>
            <a:headEnd len="sm" w="sm" type="none"/>
            <a:tailEnd len="sm" w="sm" type="none"/>
          </a:ln>
        </p:spPr>
      </p:sp>
      <p:sp>
        <p:nvSpPr>
          <p:cNvPr id="79" name="Google Shape;79;p18"/>
          <p:cNvSpPr txBox="1"/>
          <p:nvPr>
            <p:ph type="title"/>
          </p:nvPr>
        </p:nvSpPr>
        <p:spPr>
          <a:xfrm rot="161729">
            <a:off x="976261" y="876906"/>
            <a:ext cx="7029878" cy="760139"/>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0" name="Google Shape;80;p18"/>
          <p:cNvSpPr txBox="1"/>
          <p:nvPr>
            <p:ph idx="1" type="body"/>
          </p:nvPr>
        </p:nvSpPr>
        <p:spPr>
          <a:xfrm>
            <a:off x="1073625" y="1550125"/>
            <a:ext cx="3396300" cy="2666100"/>
          </a:xfrm>
          <a:prstGeom prst="rect">
            <a:avLst/>
          </a:prstGeom>
          <a:noFill/>
          <a:ln>
            <a:noFill/>
          </a:ln>
        </p:spPr>
        <p:txBody>
          <a:bodyPr anchorCtr="0" anchor="t" bIns="91425" lIns="91425" spcFirstLastPara="1" rIns="91425" wrap="square" tIns="91425">
            <a:noAutofit/>
          </a:bodyPr>
          <a:lstStyle>
            <a:lvl1pPr indent="-368300" lvl="0" marL="457200" algn="l">
              <a:lnSpc>
                <a:spcPct val="100000"/>
              </a:lnSpc>
              <a:spcBef>
                <a:spcPts val="600"/>
              </a:spcBef>
              <a:spcAft>
                <a:spcPts val="0"/>
              </a:spcAft>
              <a:buSzPts val="2200"/>
              <a:buChar char="×"/>
              <a:defRPr sz="2200"/>
            </a:lvl1pPr>
            <a:lvl2pPr indent="-368300" lvl="1" marL="914400" algn="l">
              <a:lnSpc>
                <a:spcPct val="100000"/>
              </a:lnSpc>
              <a:spcBef>
                <a:spcPts val="0"/>
              </a:spcBef>
              <a:spcAft>
                <a:spcPts val="0"/>
              </a:spcAft>
              <a:buSzPts val="2200"/>
              <a:buChar char="×"/>
              <a:defRPr sz="2200"/>
            </a:lvl2pPr>
            <a:lvl3pPr indent="-368300" lvl="2" marL="1371600" algn="l">
              <a:lnSpc>
                <a:spcPct val="100000"/>
              </a:lnSpc>
              <a:spcBef>
                <a:spcPts val="0"/>
              </a:spcBef>
              <a:spcAft>
                <a:spcPts val="0"/>
              </a:spcAft>
              <a:buSzPts val="2200"/>
              <a:buChar char="×"/>
              <a:defRPr sz="2200"/>
            </a:lvl3pPr>
            <a:lvl4pPr indent="-368300" lvl="3" marL="1828800" algn="l">
              <a:lnSpc>
                <a:spcPct val="100000"/>
              </a:lnSpc>
              <a:spcBef>
                <a:spcPts val="0"/>
              </a:spcBef>
              <a:spcAft>
                <a:spcPts val="0"/>
              </a:spcAft>
              <a:buSzPts val="2200"/>
              <a:buChar char="×"/>
              <a:defRPr sz="2200"/>
            </a:lvl4pPr>
            <a:lvl5pPr indent="-368300" lvl="4" marL="2286000" algn="l">
              <a:lnSpc>
                <a:spcPct val="100000"/>
              </a:lnSpc>
              <a:spcBef>
                <a:spcPts val="0"/>
              </a:spcBef>
              <a:spcAft>
                <a:spcPts val="0"/>
              </a:spcAft>
              <a:buSzPts val="2200"/>
              <a:buChar char="×"/>
              <a:defRPr sz="2200"/>
            </a:lvl5pPr>
            <a:lvl6pPr indent="-368300" lvl="5" marL="2743200" algn="l">
              <a:lnSpc>
                <a:spcPct val="100000"/>
              </a:lnSpc>
              <a:spcBef>
                <a:spcPts val="0"/>
              </a:spcBef>
              <a:spcAft>
                <a:spcPts val="0"/>
              </a:spcAft>
              <a:buSzPts val="2200"/>
              <a:buChar char="×"/>
              <a:defRPr sz="2200"/>
            </a:lvl6pPr>
            <a:lvl7pPr indent="-368300" lvl="6" marL="3200400" algn="l">
              <a:lnSpc>
                <a:spcPct val="100000"/>
              </a:lnSpc>
              <a:spcBef>
                <a:spcPts val="0"/>
              </a:spcBef>
              <a:spcAft>
                <a:spcPts val="0"/>
              </a:spcAft>
              <a:buSzPts val="2200"/>
              <a:buChar char="×"/>
              <a:defRPr sz="2200"/>
            </a:lvl7pPr>
            <a:lvl8pPr indent="-368300" lvl="7" marL="3657600" algn="l">
              <a:lnSpc>
                <a:spcPct val="100000"/>
              </a:lnSpc>
              <a:spcBef>
                <a:spcPts val="0"/>
              </a:spcBef>
              <a:spcAft>
                <a:spcPts val="0"/>
              </a:spcAft>
              <a:buSzPts val="2200"/>
              <a:buChar char="×"/>
              <a:defRPr sz="2200"/>
            </a:lvl8pPr>
            <a:lvl9pPr indent="-368300" lvl="8" marL="4114800" algn="l">
              <a:lnSpc>
                <a:spcPct val="100000"/>
              </a:lnSpc>
              <a:spcBef>
                <a:spcPts val="0"/>
              </a:spcBef>
              <a:spcAft>
                <a:spcPts val="0"/>
              </a:spcAft>
              <a:buSzPts val="2200"/>
              <a:buChar char="×"/>
              <a:defRPr sz="2200"/>
            </a:lvl9pPr>
          </a:lstStyle>
          <a:p/>
        </p:txBody>
      </p:sp>
      <p:sp>
        <p:nvSpPr>
          <p:cNvPr id="81" name="Google Shape;81;p18"/>
          <p:cNvSpPr txBox="1"/>
          <p:nvPr>
            <p:ph idx="2" type="body"/>
          </p:nvPr>
        </p:nvSpPr>
        <p:spPr>
          <a:xfrm>
            <a:off x="4674251" y="1550125"/>
            <a:ext cx="3396300" cy="2666100"/>
          </a:xfrm>
          <a:prstGeom prst="rect">
            <a:avLst/>
          </a:prstGeom>
          <a:noFill/>
          <a:ln>
            <a:noFill/>
          </a:ln>
        </p:spPr>
        <p:txBody>
          <a:bodyPr anchorCtr="0" anchor="t" bIns="91425" lIns="91425" spcFirstLastPara="1" rIns="91425" wrap="square" tIns="91425">
            <a:noAutofit/>
          </a:bodyPr>
          <a:lstStyle>
            <a:lvl1pPr indent="-368300" lvl="0" marL="457200" algn="l">
              <a:lnSpc>
                <a:spcPct val="100000"/>
              </a:lnSpc>
              <a:spcBef>
                <a:spcPts val="600"/>
              </a:spcBef>
              <a:spcAft>
                <a:spcPts val="0"/>
              </a:spcAft>
              <a:buSzPts val="2200"/>
              <a:buChar char="×"/>
              <a:defRPr sz="2200"/>
            </a:lvl1pPr>
            <a:lvl2pPr indent="-368300" lvl="1" marL="914400" algn="l">
              <a:lnSpc>
                <a:spcPct val="100000"/>
              </a:lnSpc>
              <a:spcBef>
                <a:spcPts val="0"/>
              </a:spcBef>
              <a:spcAft>
                <a:spcPts val="0"/>
              </a:spcAft>
              <a:buSzPts val="2200"/>
              <a:buChar char="×"/>
              <a:defRPr sz="2200"/>
            </a:lvl2pPr>
            <a:lvl3pPr indent="-368300" lvl="2" marL="1371600" algn="l">
              <a:lnSpc>
                <a:spcPct val="100000"/>
              </a:lnSpc>
              <a:spcBef>
                <a:spcPts val="0"/>
              </a:spcBef>
              <a:spcAft>
                <a:spcPts val="0"/>
              </a:spcAft>
              <a:buSzPts val="2200"/>
              <a:buChar char="×"/>
              <a:defRPr sz="2200"/>
            </a:lvl3pPr>
            <a:lvl4pPr indent="-368300" lvl="3" marL="1828800" algn="l">
              <a:lnSpc>
                <a:spcPct val="100000"/>
              </a:lnSpc>
              <a:spcBef>
                <a:spcPts val="0"/>
              </a:spcBef>
              <a:spcAft>
                <a:spcPts val="0"/>
              </a:spcAft>
              <a:buSzPts val="2200"/>
              <a:buChar char="×"/>
              <a:defRPr sz="2200"/>
            </a:lvl4pPr>
            <a:lvl5pPr indent="-368300" lvl="4" marL="2286000" algn="l">
              <a:lnSpc>
                <a:spcPct val="100000"/>
              </a:lnSpc>
              <a:spcBef>
                <a:spcPts val="0"/>
              </a:spcBef>
              <a:spcAft>
                <a:spcPts val="0"/>
              </a:spcAft>
              <a:buSzPts val="2200"/>
              <a:buChar char="×"/>
              <a:defRPr sz="2200"/>
            </a:lvl5pPr>
            <a:lvl6pPr indent="-368300" lvl="5" marL="2743200" algn="l">
              <a:lnSpc>
                <a:spcPct val="100000"/>
              </a:lnSpc>
              <a:spcBef>
                <a:spcPts val="0"/>
              </a:spcBef>
              <a:spcAft>
                <a:spcPts val="0"/>
              </a:spcAft>
              <a:buSzPts val="2200"/>
              <a:buChar char="×"/>
              <a:defRPr sz="2200"/>
            </a:lvl6pPr>
            <a:lvl7pPr indent="-368300" lvl="6" marL="3200400" algn="l">
              <a:lnSpc>
                <a:spcPct val="100000"/>
              </a:lnSpc>
              <a:spcBef>
                <a:spcPts val="0"/>
              </a:spcBef>
              <a:spcAft>
                <a:spcPts val="0"/>
              </a:spcAft>
              <a:buSzPts val="2200"/>
              <a:buChar char="×"/>
              <a:defRPr sz="2200"/>
            </a:lvl7pPr>
            <a:lvl8pPr indent="-368300" lvl="7" marL="3657600" algn="l">
              <a:lnSpc>
                <a:spcPct val="100000"/>
              </a:lnSpc>
              <a:spcBef>
                <a:spcPts val="0"/>
              </a:spcBef>
              <a:spcAft>
                <a:spcPts val="0"/>
              </a:spcAft>
              <a:buSzPts val="2200"/>
              <a:buChar char="×"/>
              <a:defRPr sz="2200"/>
            </a:lvl8pPr>
            <a:lvl9pPr indent="-368300" lvl="8" marL="4114800" algn="l">
              <a:lnSpc>
                <a:spcPct val="100000"/>
              </a:lnSpc>
              <a:spcBef>
                <a:spcPts val="0"/>
              </a:spcBef>
              <a:spcAft>
                <a:spcPts val="0"/>
              </a:spcAft>
              <a:buSzPts val="2200"/>
              <a:buChar char="×"/>
              <a:defRPr sz="2200"/>
            </a:lvl9pPr>
          </a:lstStyle>
          <a:p/>
        </p:txBody>
      </p:sp>
      <p:sp>
        <p:nvSpPr>
          <p:cNvPr id="82" name="Google Shape;82;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solidFill>
          <a:schemeClr val="accent5"/>
        </a:solidFill>
      </p:bgPr>
    </p:bg>
    <p:spTree>
      <p:nvGrpSpPr>
        <p:cNvPr id="83" name="Shape 83"/>
        <p:cNvGrpSpPr/>
        <p:nvPr/>
      </p:nvGrpSpPr>
      <p:grpSpPr>
        <a:xfrm>
          <a:off x="0" y="0"/>
          <a:ext cx="0" cy="0"/>
          <a:chOff x="0" y="0"/>
          <a:chExt cx="0" cy="0"/>
        </a:xfrm>
      </p:grpSpPr>
      <p:pic>
        <p:nvPicPr>
          <p:cNvPr descr="comic-01.png" id="84" name="Google Shape;84;p19"/>
          <p:cNvPicPr preferRelativeResize="0"/>
          <p:nvPr/>
        </p:nvPicPr>
        <p:blipFill rotWithShape="1">
          <a:blip r:embed="rId2">
            <a:alphaModFix amt="20000"/>
          </a:blip>
          <a:srcRect b="0" l="0" r="0" t="0"/>
          <a:stretch/>
        </p:blipFill>
        <p:spPr>
          <a:xfrm>
            <a:off x="0" y="0"/>
            <a:ext cx="9144000" cy="5143500"/>
          </a:xfrm>
          <a:prstGeom prst="rect">
            <a:avLst/>
          </a:prstGeom>
          <a:noFill/>
          <a:ln>
            <a:noFill/>
          </a:ln>
        </p:spPr>
      </p:pic>
      <p:sp>
        <p:nvSpPr>
          <p:cNvPr id="85" name="Google Shape;85;p19"/>
          <p:cNvSpPr/>
          <p:nvPr/>
        </p:nvSpPr>
        <p:spPr>
          <a:xfrm>
            <a:off x="734600" y="763500"/>
            <a:ext cx="7879000" cy="4185275"/>
          </a:xfrm>
          <a:custGeom>
            <a:rect b="b" l="l" r="r" t="t"/>
            <a:pathLst>
              <a:path extrusionOk="0" h="167411" w="315160">
                <a:moveTo>
                  <a:pt x="0" y="0"/>
                </a:moveTo>
                <a:lnTo>
                  <a:pt x="315160" y="10409"/>
                </a:lnTo>
                <a:lnTo>
                  <a:pt x="310823" y="159315"/>
                </a:lnTo>
                <a:lnTo>
                  <a:pt x="9252" y="167411"/>
                </a:lnTo>
                <a:close/>
              </a:path>
            </a:pathLst>
          </a:custGeom>
          <a:solidFill>
            <a:srgbClr val="001936">
              <a:alpha val="21568"/>
            </a:srgbClr>
          </a:solidFill>
          <a:ln>
            <a:noFill/>
          </a:ln>
        </p:spPr>
      </p:sp>
      <p:sp>
        <p:nvSpPr>
          <p:cNvPr id="86" name="Google Shape;86;p19"/>
          <p:cNvSpPr/>
          <p:nvPr/>
        </p:nvSpPr>
        <p:spPr>
          <a:xfrm>
            <a:off x="506000" y="534900"/>
            <a:ext cx="7879000" cy="4185275"/>
          </a:xfrm>
          <a:custGeom>
            <a:rect b="b" l="l" r="r" t="t"/>
            <a:pathLst>
              <a:path extrusionOk="0" h="167411" w="315160">
                <a:moveTo>
                  <a:pt x="0" y="0"/>
                </a:moveTo>
                <a:lnTo>
                  <a:pt x="315160" y="10409"/>
                </a:lnTo>
                <a:lnTo>
                  <a:pt x="310823" y="159315"/>
                </a:lnTo>
                <a:lnTo>
                  <a:pt x="9252" y="167411"/>
                </a:lnTo>
                <a:close/>
              </a:path>
            </a:pathLst>
          </a:custGeom>
          <a:solidFill>
            <a:srgbClr val="FFFFFF"/>
          </a:solidFill>
          <a:ln cap="flat" cmpd="sng" w="76200">
            <a:solidFill>
              <a:srgbClr val="000000"/>
            </a:solidFill>
            <a:prstDash val="solid"/>
            <a:miter lim="8000"/>
            <a:headEnd len="sm" w="sm" type="none"/>
            <a:tailEnd len="sm" w="sm" type="none"/>
          </a:ln>
        </p:spPr>
      </p:sp>
      <p:sp>
        <p:nvSpPr>
          <p:cNvPr id="87" name="Google Shape;87;p19"/>
          <p:cNvSpPr txBox="1"/>
          <p:nvPr>
            <p:ph type="title"/>
          </p:nvPr>
        </p:nvSpPr>
        <p:spPr>
          <a:xfrm rot="161729">
            <a:off x="976261" y="876906"/>
            <a:ext cx="7029878" cy="760139"/>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8" name="Google Shape;88;p19"/>
          <p:cNvSpPr txBox="1"/>
          <p:nvPr>
            <p:ph idx="1" type="body"/>
          </p:nvPr>
        </p:nvSpPr>
        <p:spPr>
          <a:xfrm>
            <a:off x="902950" y="1556175"/>
            <a:ext cx="2295300" cy="2822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89" name="Google Shape;89;p19"/>
          <p:cNvSpPr txBox="1"/>
          <p:nvPr>
            <p:ph idx="2" type="body"/>
          </p:nvPr>
        </p:nvSpPr>
        <p:spPr>
          <a:xfrm>
            <a:off x="3315993" y="1556175"/>
            <a:ext cx="2295300" cy="2822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90" name="Google Shape;90;p19"/>
          <p:cNvSpPr txBox="1"/>
          <p:nvPr>
            <p:ph idx="3" type="body"/>
          </p:nvPr>
        </p:nvSpPr>
        <p:spPr>
          <a:xfrm>
            <a:off x="5729035" y="1556175"/>
            <a:ext cx="2295300" cy="2822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91" name="Google Shape;91;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00A7EB"/>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rot="161729">
            <a:off x="976261" y="876906"/>
            <a:ext cx="7029878" cy="760139"/>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Bangers"/>
              <a:buNone/>
              <a:defRPr b="0" i="0" sz="3000" u="none" cap="none" strike="noStrike">
                <a:solidFill>
                  <a:schemeClr val="dk1"/>
                </a:solidFill>
                <a:latin typeface="Bangers"/>
                <a:ea typeface="Bangers"/>
                <a:cs typeface="Bangers"/>
                <a:sym typeface="Bangers"/>
              </a:defRPr>
            </a:lvl1pPr>
            <a:lvl2pPr lvl="1" marR="0" rtl="0" algn="l">
              <a:lnSpc>
                <a:spcPct val="100000"/>
              </a:lnSpc>
              <a:spcBef>
                <a:spcPts val="0"/>
              </a:spcBef>
              <a:spcAft>
                <a:spcPts val="0"/>
              </a:spcAft>
              <a:buClr>
                <a:schemeClr val="dk1"/>
              </a:buClr>
              <a:buSzPts val="3000"/>
              <a:buFont typeface="Bangers"/>
              <a:buNone/>
              <a:defRPr b="0" i="0" sz="3000" u="none" cap="none" strike="noStrike">
                <a:solidFill>
                  <a:schemeClr val="dk1"/>
                </a:solidFill>
                <a:latin typeface="Bangers"/>
                <a:ea typeface="Bangers"/>
                <a:cs typeface="Bangers"/>
                <a:sym typeface="Bangers"/>
              </a:defRPr>
            </a:lvl2pPr>
            <a:lvl3pPr lvl="2" marR="0" rtl="0" algn="l">
              <a:lnSpc>
                <a:spcPct val="100000"/>
              </a:lnSpc>
              <a:spcBef>
                <a:spcPts val="0"/>
              </a:spcBef>
              <a:spcAft>
                <a:spcPts val="0"/>
              </a:spcAft>
              <a:buClr>
                <a:schemeClr val="dk1"/>
              </a:buClr>
              <a:buSzPts val="3000"/>
              <a:buFont typeface="Bangers"/>
              <a:buNone/>
              <a:defRPr b="0" i="0" sz="3000" u="none" cap="none" strike="noStrike">
                <a:solidFill>
                  <a:schemeClr val="dk1"/>
                </a:solidFill>
                <a:latin typeface="Bangers"/>
                <a:ea typeface="Bangers"/>
                <a:cs typeface="Bangers"/>
                <a:sym typeface="Bangers"/>
              </a:defRPr>
            </a:lvl3pPr>
            <a:lvl4pPr lvl="3" marR="0" rtl="0" algn="l">
              <a:lnSpc>
                <a:spcPct val="100000"/>
              </a:lnSpc>
              <a:spcBef>
                <a:spcPts val="0"/>
              </a:spcBef>
              <a:spcAft>
                <a:spcPts val="0"/>
              </a:spcAft>
              <a:buClr>
                <a:schemeClr val="dk1"/>
              </a:buClr>
              <a:buSzPts val="3000"/>
              <a:buFont typeface="Bangers"/>
              <a:buNone/>
              <a:defRPr b="0" i="0" sz="3000" u="none" cap="none" strike="noStrike">
                <a:solidFill>
                  <a:schemeClr val="dk1"/>
                </a:solidFill>
                <a:latin typeface="Bangers"/>
                <a:ea typeface="Bangers"/>
                <a:cs typeface="Bangers"/>
                <a:sym typeface="Bangers"/>
              </a:defRPr>
            </a:lvl4pPr>
            <a:lvl5pPr lvl="4" marR="0" rtl="0" algn="l">
              <a:lnSpc>
                <a:spcPct val="100000"/>
              </a:lnSpc>
              <a:spcBef>
                <a:spcPts val="0"/>
              </a:spcBef>
              <a:spcAft>
                <a:spcPts val="0"/>
              </a:spcAft>
              <a:buClr>
                <a:schemeClr val="dk1"/>
              </a:buClr>
              <a:buSzPts val="3000"/>
              <a:buFont typeface="Bangers"/>
              <a:buNone/>
              <a:defRPr b="0" i="0" sz="3000" u="none" cap="none" strike="noStrike">
                <a:solidFill>
                  <a:schemeClr val="dk1"/>
                </a:solidFill>
                <a:latin typeface="Bangers"/>
                <a:ea typeface="Bangers"/>
                <a:cs typeface="Bangers"/>
                <a:sym typeface="Bangers"/>
              </a:defRPr>
            </a:lvl5pPr>
            <a:lvl6pPr lvl="5" marR="0" rtl="0" algn="l">
              <a:lnSpc>
                <a:spcPct val="100000"/>
              </a:lnSpc>
              <a:spcBef>
                <a:spcPts val="0"/>
              </a:spcBef>
              <a:spcAft>
                <a:spcPts val="0"/>
              </a:spcAft>
              <a:buClr>
                <a:schemeClr val="dk1"/>
              </a:buClr>
              <a:buSzPts val="3000"/>
              <a:buFont typeface="Bangers"/>
              <a:buNone/>
              <a:defRPr b="0" i="0" sz="3000" u="none" cap="none" strike="noStrike">
                <a:solidFill>
                  <a:schemeClr val="dk1"/>
                </a:solidFill>
                <a:latin typeface="Bangers"/>
                <a:ea typeface="Bangers"/>
                <a:cs typeface="Bangers"/>
                <a:sym typeface="Bangers"/>
              </a:defRPr>
            </a:lvl6pPr>
            <a:lvl7pPr lvl="6" marR="0" rtl="0" algn="l">
              <a:lnSpc>
                <a:spcPct val="100000"/>
              </a:lnSpc>
              <a:spcBef>
                <a:spcPts val="0"/>
              </a:spcBef>
              <a:spcAft>
                <a:spcPts val="0"/>
              </a:spcAft>
              <a:buClr>
                <a:schemeClr val="dk1"/>
              </a:buClr>
              <a:buSzPts val="3000"/>
              <a:buFont typeface="Bangers"/>
              <a:buNone/>
              <a:defRPr b="0" i="0" sz="3000" u="none" cap="none" strike="noStrike">
                <a:solidFill>
                  <a:schemeClr val="dk1"/>
                </a:solidFill>
                <a:latin typeface="Bangers"/>
                <a:ea typeface="Bangers"/>
                <a:cs typeface="Bangers"/>
                <a:sym typeface="Bangers"/>
              </a:defRPr>
            </a:lvl7pPr>
            <a:lvl8pPr lvl="7" marR="0" rtl="0" algn="l">
              <a:lnSpc>
                <a:spcPct val="100000"/>
              </a:lnSpc>
              <a:spcBef>
                <a:spcPts val="0"/>
              </a:spcBef>
              <a:spcAft>
                <a:spcPts val="0"/>
              </a:spcAft>
              <a:buClr>
                <a:schemeClr val="dk1"/>
              </a:buClr>
              <a:buSzPts val="3000"/>
              <a:buFont typeface="Bangers"/>
              <a:buNone/>
              <a:defRPr b="0" i="0" sz="3000" u="none" cap="none" strike="noStrike">
                <a:solidFill>
                  <a:schemeClr val="dk1"/>
                </a:solidFill>
                <a:latin typeface="Bangers"/>
                <a:ea typeface="Bangers"/>
                <a:cs typeface="Bangers"/>
                <a:sym typeface="Bangers"/>
              </a:defRPr>
            </a:lvl8pPr>
            <a:lvl9pPr lvl="8" marR="0" rtl="0" algn="l">
              <a:lnSpc>
                <a:spcPct val="100000"/>
              </a:lnSpc>
              <a:spcBef>
                <a:spcPts val="0"/>
              </a:spcBef>
              <a:spcAft>
                <a:spcPts val="0"/>
              </a:spcAft>
              <a:buClr>
                <a:schemeClr val="dk1"/>
              </a:buClr>
              <a:buSzPts val="3000"/>
              <a:buFont typeface="Bangers"/>
              <a:buNone/>
              <a:defRPr b="0" i="0" sz="3000" u="none" cap="none" strike="noStrike">
                <a:solidFill>
                  <a:schemeClr val="dk1"/>
                </a:solidFill>
                <a:latin typeface="Bangers"/>
                <a:ea typeface="Bangers"/>
                <a:cs typeface="Bangers"/>
                <a:sym typeface="Bangers"/>
              </a:defRPr>
            </a:lvl9pPr>
          </a:lstStyle>
          <a:p/>
        </p:txBody>
      </p:sp>
      <p:sp>
        <p:nvSpPr>
          <p:cNvPr id="52" name="Google Shape;52;p13"/>
          <p:cNvSpPr txBox="1"/>
          <p:nvPr>
            <p:ph idx="1" type="body"/>
          </p:nvPr>
        </p:nvSpPr>
        <p:spPr>
          <a:xfrm>
            <a:off x="1052050" y="1545942"/>
            <a:ext cx="7710900" cy="33036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Sniglet"/>
              <a:buChar char="×"/>
              <a:defRPr b="0" i="0" sz="3000" u="none" cap="none" strike="noStrike">
                <a:solidFill>
                  <a:schemeClr val="dk1"/>
                </a:solidFill>
                <a:latin typeface="Sniglet"/>
                <a:ea typeface="Sniglet"/>
                <a:cs typeface="Sniglet"/>
                <a:sym typeface="Sniglet"/>
              </a:defRPr>
            </a:lvl1pPr>
            <a:lvl2pPr indent="-381000" lvl="1" marL="914400" marR="0" rtl="0" algn="l">
              <a:lnSpc>
                <a:spcPct val="100000"/>
              </a:lnSpc>
              <a:spcBef>
                <a:spcPts val="0"/>
              </a:spcBef>
              <a:spcAft>
                <a:spcPts val="0"/>
              </a:spcAft>
              <a:buClr>
                <a:schemeClr val="dk1"/>
              </a:buClr>
              <a:buSzPts val="2400"/>
              <a:buFont typeface="Sniglet"/>
              <a:buChar char="×"/>
              <a:defRPr b="0" i="0" sz="2400" u="none" cap="none" strike="noStrike">
                <a:solidFill>
                  <a:schemeClr val="dk1"/>
                </a:solidFill>
                <a:latin typeface="Sniglet"/>
                <a:ea typeface="Sniglet"/>
                <a:cs typeface="Sniglet"/>
                <a:sym typeface="Sniglet"/>
              </a:defRPr>
            </a:lvl2pPr>
            <a:lvl3pPr indent="-381000" lvl="2" marL="1371600" marR="0" rtl="0" algn="l">
              <a:lnSpc>
                <a:spcPct val="100000"/>
              </a:lnSpc>
              <a:spcBef>
                <a:spcPts val="0"/>
              </a:spcBef>
              <a:spcAft>
                <a:spcPts val="0"/>
              </a:spcAft>
              <a:buClr>
                <a:schemeClr val="dk1"/>
              </a:buClr>
              <a:buSzPts val="2400"/>
              <a:buFont typeface="Sniglet"/>
              <a:buChar char="×"/>
              <a:defRPr b="0" i="0" sz="2400" u="none" cap="none" strike="noStrike">
                <a:solidFill>
                  <a:schemeClr val="dk1"/>
                </a:solidFill>
                <a:latin typeface="Sniglet"/>
                <a:ea typeface="Sniglet"/>
                <a:cs typeface="Sniglet"/>
                <a:sym typeface="Sniglet"/>
              </a:defRPr>
            </a:lvl3pPr>
            <a:lvl4pPr indent="-342900" lvl="3" marL="1828800" marR="0" rtl="0" algn="l">
              <a:lnSpc>
                <a:spcPct val="100000"/>
              </a:lnSpc>
              <a:spcBef>
                <a:spcPts val="0"/>
              </a:spcBef>
              <a:spcAft>
                <a:spcPts val="0"/>
              </a:spcAft>
              <a:buClr>
                <a:schemeClr val="dk1"/>
              </a:buClr>
              <a:buSzPts val="1800"/>
              <a:buFont typeface="Sniglet"/>
              <a:buChar char="×"/>
              <a:defRPr b="0" i="0" sz="1800" u="none" cap="none" strike="noStrike">
                <a:solidFill>
                  <a:schemeClr val="dk1"/>
                </a:solidFill>
                <a:latin typeface="Sniglet"/>
                <a:ea typeface="Sniglet"/>
                <a:cs typeface="Sniglet"/>
                <a:sym typeface="Sniglet"/>
              </a:defRPr>
            </a:lvl4pPr>
            <a:lvl5pPr indent="-342900" lvl="4" marL="2286000" marR="0" rtl="0" algn="l">
              <a:lnSpc>
                <a:spcPct val="100000"/>
              </a:lnSpc>
              <a:spcBef>
                <a:spcPts val="0"/>
              </a:spcBef>
              <a:spcAft>
                <a:spcPts val="0"/>
              </a:spcAft>
              <a:buClr>
                <a:schemeClr val="dk1"/>
              </a:buClr>
              <a:buSzPts val="1800"/>
              <a:buFont typeface="Sniglet"/>
              <a:buChar char="×"/>
              <a:defRPr b="0" i="0" sz="1800" u="none" cap="none" strike="noStrike">
                <a:solidFill>
                  <a:schemeClr val="dk1"/>
                </a:solidFill>
                <a:latin typeface="Sniglet"/>
                <a:ea typeface="Sniglet"/>
                <a:cs typeface="Sniglet"/>
                <a:sym typeface="Sniglet"/>
              </a:defRPr>
            </a:lvl5pPr>
            <a:lvl6pPr indent="-342900" lvl="5" marL="2743200" marR="0" rtl="0" algn="l">
              <a:lnSpc>
                <a:spcPct val="100000"/>
              </a:lnSpc>
              <a:spcBef>
                <a:spcPts val="0"/>
              </a:spcBef>
              <a:spcAft>
                <a:spcPts val="0"/>
              </a:spcAft>
              <a:buClr>
                <a:schemeClr val="dk1"/>
              </a:buClr>
              <a:buSzPts val="1800"/>
              <a:buFont typeface="Sniglet"/>
              <a:buChar char="×"/>
              <a:defRPr b="0" i="0" sz="1800" u="none" cap="none" strike="noStrike">
                <a:solidFill>
                  <a:schemeClr val="dk1"/>
                </a:solidFill>
                <a:latin typeface="Sniglet"/>
                <a:ea typeface="Sniglet"/>
                <a:cs typeface="Sniglet"/>
                <a:sym typeface="Sniglet"/>
              </a:defRPr>
            </a:lvl6pPr>
            <a:lvl7pPr indent="-342900" lvl="6" marL="3200400" marR="0" rtl="0" algn="l">
              <a:lnSpc>
                <a:spcPct val="100000"/>
              </a:lnSpc>
              <a:spcBef>
                <a:spcPts val="0"/>
              </a:spcBef>
              <a:spcAft>
                <a:spcPts val="0"/>
              </a:spcAft>
              <a:buClr>
                <a:schemeClr val="dk1"/>
              </a:buClr>
              <a:buSzPts val="1800"/>
              <a:buFont typeface="Sniglet"/>
              <a:buChar char="×"/>
              <a:defRPr b="0" i="0" sz="1800" u="none" cap="none" strike="noStrike">
                <a:solidFill>
                  <a:schemeClr val="dk1"/>
                </a:solidFill>
                <a:latin typeface="Sniglet"/>
                <a:ea typeface="Sniglet"/>
                <a:cs typeface="Sniglet"/>
                <a:sym typeface="Sniglet"/>
              </a:defRPr>
            </a:lvl7pPr>
            <a:lvl8pPr indent="-342900" lvl="7" marL="3657600" marR="0" rtl="0" algn="l">
              <a:lnSpc>
                <a:spcPct val="100000"/>
              </a:lnSpc>
              <a:spcBef>
                <a:spcPts val="0"/>
              </a:spcBef>
              <a:spcAft>
                <a:spcPts val="0"/>
              </a:spcAft>
              <a:buClr>
                <a:schemeClr val="dk1"/>
              </a:buClr>
              <a:buSzPts val="1800"/>
              <a:buFont typeface="Sniglet"/>
              <a:buChar char="×"/>
              <a:defRPr b="0" i="0" sz="1800" u="none" cap="none" strike="noStrike">
                <a:solidFill>
                  <a:schemeClr val="dk1"/>
                </a:solidFill>
                <a:latin typeface="Sniglet"/>
                <a:ea typeface="Sniglet"/>
                <a:cs typeface="Sniglet"/>
                <a:sym typeface="Sniglet"/>
              </a:defRPr>
            </a:lvl8pPr>
            <a:lvl9pPr indent="-342900" lvl="8" marL="4114800" marR="0" rtl="0" algn="l">
              <a:lnSpc>
                <a:spcPct val="100000"/>
              </a:lnSpc>
              <a:spcBef>
                <a:spcPts val="0"/>
              </a:spcBef>
              <a:spcAft>
                <a:spcPts val="0"/>
              </a:spcAft>
              <a:buClr>
                <a:schemeClr val="dk1"/>
              </a:buClr>
              <a:buSzPts val="1800"/>
              <a:buFont typeface="Sniglet"/>
              <a:buChar char="×"/>
              <a:defRPr b="0" i="0" sz="1800" u="none" cap="none" strike="noStrike">
                <a:solidFill>
                  <a:schemeClr val="dk1"/>
                </a:solidFill>
                <a:latin typeface="Sniglet"/>
                <a:ea typeface="Sniglet"/>
                <a:cs typeface="Sniglet"/>
                <a:sym typeface="Sniglet"/>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Bangers"/>
                <a:ea typeface="Bangers"/>
                <a:cs typeface="Bangers"/>
                <a:sym typeface="Bangers"/>
              </a:defRPr>
            </a:lvl9pPr>
          </a:lstStyle>
          <a:p>
            <a:pPr indent="0" lvl="0" marL="0" rtl="0" algn="r">
              <a:spcBef>
                <a:spcPts val="0"/>
              </a:spcBef>
              <a:spcAft>
                <a:spcPts val="0"/>
              </a:spcAft>
              <a:buNone/>
            </a:pPr>
            <a:fld id="{00000000-1234-1234-1234-123412341234}" type="slidenum">
              <a:rPr lang="en"/>
              <a:t>‹#›</a:t>
            </a:fld>
            <a:endParaRPr/>
          </a:p>
        </p:txBody>
      </p:sp>
      <p:pic>
        <p:nvPicPr>
          <p:cNvPr descr="Text&#10;&#10;Description automatically generated" id="54" name="Google Shape;54;p13"/>
          <p:cNvPicPr preferRelativeResize="0"/>
          <p:nvPr/>
        </p:nvPicPr>
        <p:blipFill rotWithShape="1">
          <a:blip r:embed="rId1">
            <a:alphaModFix/>
          </a:blip>
          <a:srcRect b="0" l="0" r="0" t="0"/>
          <a:stretch/>
        </p:blipFill>
        <p:spPr>
          <a:xfrm>
            <a:off x="-69198" y="4804305"/>
            <a:ext cx="1121248" cy="28469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drive.google.com/file/d/1w0ed71osGEfBbm5hLp-BTVRlbakpVUJS/view" TargetMode="Externa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1" Type="http://schemas.openxmlformats.org/officeDocument/2006/relationships/hyperlink" Target="https://docs.splunk.com/Documentation/Splunk/latest/SearchReference/Erex" TargetMode="External"/><Relationship Id="rId10" Type="http://schemas.openxmlformats.org/officeDocument/2006/relationships/hyperlink" Target="https://docs.splunk.com/Documentation/Splunk/latest/SearchReference/Rex" TargetMode="External"/><Relationship Id="rId13" Type="http://schemas.openxmlformats.org/officeDocument/2006/relationships/hyperlink" Target="https://docs.splunk.com/Documentation/Splunk/9.0.1/SearchReference/MultivalueEvalFunctions#mvfind.28MVFIELD.2C.22REGEX.22.29" TargetMode="External"/><Relationship Id="rId12" Type="http://schemas.openxmlformats.org/officeDocument/2006/relationships/hyperlink" Target="https://docs.splunk.com/Documentation/Splunk/latest/SearchReference/ConditionalFunctions#match.28SUBJECT.2C_.22REGEX.22.29" TargetMode="External"/><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hyperlink" Target="http://www.regex101.com" TargetMode="External"/><Relationship Id="rId4" Type="http://schemas.openxmlformats.org/officeDocument/2006/relationships/hyperlink" Target="http://alf.nu/RegexGolf?world=regex&amp;level=r00" TargetMode="External"/><Relationship Id="rId9" Type="http://schemas.openxmlformats.org/officeDocument/2006/relationships/hyperlink" Target="https://docs.splunk.com/Documentation/Splunk/latest/SearchReference/Regex" TargetMode="External"/><Relationship Id="rId15" Type="http://schemas.openxmlformats.org/officeDocument/2006/relationships/hyperlink" Target="https://docs.splunk.com/Documentation/Splunk/latest/Admin/Propsconf" TargetMode="External"/><Relationship Id="rId14" Type="http://schemas.openxmlformats.org/officeDocument/2006/relationships/hyperlink" Target="https://docs.splunk.com/Documentation/Splunk/9.0.1/SearchReference/TextFunctions#replace.28X.2CY.2CZ.29" TargetMode="External"/><Relationship Id="rId17" Type="http://schemas.openxmlformats.org/officeDocument/2006/relationships/image" Target="../media/image20.png"/><Relationship Id="rId16" Type="http://schemas.openxmlformats.org/officeDocument/2006/relationships/hyperlink" Target="https://docs.splunk.com/Documentation/Splunk/latest/Admin/Transformsconf" TargetMode="External"/><Relationship Id="rId5" Type="http://schemas.openxmlformats.org/officeDocument/2006/relationships/hyperlink" Target="https://conf.splunk.com/files/2017/slides/regex-in-your-spl.pdf" TargetMode="External"/><Relationship Id="rId6" Type="http://schemas.openxmlformats.org/officeDocument/2006/relationships/hyperlink" Target="https://conf.splunk.com/watch/conf-online.html?search=PLA1261B#/" TargetMode="External"/><Relationship Id="rId7" Type="http://schemas.openxmlformats.org/officeDocument/2006/relationships/hyperlink" Target="https://conf.splunk.com/files/2017/recordings/beyond-regular-regular-expressions-v2-point-0.mp4" TargetMode="External"/><Relationship Id="rId8" Type="http://schemas.openxmlformats.org/officeDocument/2006/relationships/hyperlink" Target="https://conf.splunk.com/files/2017/slides/beyond-regular-regular-expressions-v20.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20"/>
          <p:cNvSpPr txBox="1"/>
          <p:nvPr>
            <p:ph type="ctrTitle"/>
          </p:nvPr>
        </p:nvSpPr>
        <p:spPr>
          <a:xfrm>
            <a:off x="2104025" y="592725"/>
            <a:ext cx="5088900" cy="3804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400"/>
              <a:buNone/>
            </a:pPr>
            <a:r>
              <a:rPr lang="en"/>
              <a:t>Clara-fication: RegEx Weaponry</a:t>
            </a:r>
            <a:endParaRPr/>
          </a:p>
          <a:p>
            <a:pPr indent="0" lvl="0" marL="0" rtl="0" algn="l">
              <a:lnSpc>
                <a:spcPct val="100000"/>
              </a:lnSpc>
              <a:spcBef>
                <a:spcPts val="0"/>
              </a:spcBef>
              <a:spcAft>
                <a:spcPts val="0"/>
              </a:spcAft>
              <a:buSzPts val="6400"/>
              <a:buNone/>
            </a:pPr>
            <a:r>
              <a:rPr lang="en" sz="2500"/>
              <a:t>I love the smell of Regex in the morning!!</a:t>
            </a:r>
            <a:endParaRPr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C4CA"/>
        </a:solidFill>
      </p:bgPr>
    </p:bg>
    <p:spTree>
      <p:nvGrpSpPr>
        <p:cNvPr id="167" name="Shape 167"/>
        <p:cNvGrpSpPr/>
        <p:nvPr/>
      </p:nvGrpSpPr>
      <p:grpSpPr>
        <a:xfrm>
          <a:off x="0" y="0"/>
          <a:ext cx="0" cy="0"/>
          <a:chOff x="0" y="0"/>
          <a:chExt cx="0" cy="0"/>
        </a:xfrm>
      </p:grpSpPr>
      <p:sp>
        <p:nvSpPr>
          <p:cNvPr id="168" name="Google Shape;168;p29"/>
          <p:cNvSpPr txBox="1"/>
          <p:nvPr>
            <p:ph type="title"/>
          </p:nvPr>
        </p:nvSpPr>
        <p:spPr>
          <a:xfrm rot="161729">
            <a:off x="976285" y="876908"/>
            <a:ext cx="7029878" cy="76013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Regex arguments</a:t>
            </a:r>
            <a:endParaRPr/>
          </a:p>
        </p:txBody>
      </p:sp>
      <p:sp>
        <p:nvSpPr>
          <p:cNvPr id="169" name="Google Shape;169;p29"/>
          <p:cNvSpPr txBox="1"/>
          <p:nvPr>
            <p:ph idx="1" type="body"/>
          </p:nvPr>
        </p:nvSpPr>
        <p:spPr>
          <a:xfrm>
            <a:off x="902950" y="1556175"/>
            <a:ext cx="2295300" cy="149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lang="en">
                <a:solidFill>
                  <a:schemeClr val="accent1"/>
                </a:solidFill>
              </a:rPr>
              <a:t>Tokens</a:t>
            </a:r>
            <a:endParaRPr>
              <a:solidFill>
                <a:schemeClr val="accent1"/>
              </a:solidFill>
            </a:endParaRPr>
          </a:p>
          <a:p>
            <a:pPr indent="-304800" lvl="0" marL="457200" rtl="0" algn="l">
              <a:lnSpc>
                <a:spcPct val="100000"/>
              </a:lnSpc>
              <a:spcBef>
                <a:spcPts val="600"/>
              </a:spcBef>
              <a:spcAft>
                <a:spcPts val="0"/>
              </a:spcAft>
              <a:buSzPts val="1200"/>
              <a:buChar char="×"/>
            </a:pPr>
            <a:r>
              <a:rPr lang="en" sz="1200"/>
              <a:t>. - single character</a:t>
            </a:r>
            <a:endParaRPr sz="1200"/>
          </a:p>
          <a:p>
            <a:pPr indent="-304800" lvl="0" marL="457200" rtl="0" algn="l">
              <a:lnSpc>
                <a:spcPct val="100000"/>
              </a:lnSpc>
              <a:spcBef>
                <a:spcPts val="0"/>
              </a:spcBef>
              <a:spcAft>
                <a:spcPts val="0"/>
              </a:spcAft>
              <a:buSzPts val="1200"/>
              <a:buChar char="×"/>
            </a:pPr>
            <a:r>
              <a:rPr lang="en" sz="1200"/>
              <a:t>| - match either</a:t>
            </a:r>
            <a:endParaRPr sz="1200"/>
          </a:p>
          <a:p>
            <a:pPr indent="-304800" lvl="0" marL="457200" rtl="0" algn="l">
              <a:lnSpc>
                <a:spcPct val="100000"/>
              </a:lnSpc>
              <a:spcBef>
                <a:spcPts val="0"/>
              </a:spcBef>
              <a:spcAft>
                <a:spcPts val="0"/>
              </a:spcAft>
              <a:buSzPts val="1200"/>
              <a:buChar char="×"/>
            </a:pPr>
            <a:r>
              <a:rPr lang="en" sz="1200"/>
              <a:t>\n - newline</a:t>
            </a:r>
            <a:endParaRPr sz="1200"/>
          </a:p>
          <a:p>
            <a:pPr indent="-304800" lvl="0" marL="457200" rtl="0" algn="l">
              <a:lnSpc>
                <a:spcPct val="100000"/>
              </a:lnSpc>
              <a:spcBef>
                <a:spcPts val="0"/>
              </a:spcBef>
              <a:spcAft>
                <a:spcPts val="0"/>
              </a:spcAft>
              <a:buSzPts val="1200"/>
              <a:buChar char="×"/>
            </a:pPr>
            <a:r>
              <a:rPr lang="en" sz="1200"/>
              <a:t>\w - letter</a:t>
            </a:r>
            <a:endParaRPr sz="1200"/>
          </a:p>
          <a:p>
            <a:pPr indent="-304800" lvl="0" marL="457200" rtl="0" algn="l">
              <a:lnSpc>
                <a:spcPct val="100000"/>
              </a:lnSpc>
              <a:spcBef>
                <a:spcPts val="0"/>
              </a:spcBef>
              <a:spcAft>
                <a:spcPts val="0"/>
              </a:spcAft>
              <a:buSzPts val="1200"/>
              <a:buChar char="×"/>
            </a:pPr>
            <a:r>
              <a:rPr lang="en" sz="1200"/>
              <a:t>\s - space</a:t>
            </a:r>
            <a:endParaRPr sz="1200"/>
          </a:p>
          <a:p>
            <a:pPr indent="-304800" lvl="0" marL="457200" rtl="0" algn="l">
              <a:lnSpc>
                <a:spcPct val="100000"/>
              </a:lnSpc>
              <a:spcBef>
                <a:spcPts val="0"/>
              </a:spcBef>
              <a:spcAft>
                <a:spcPts val="0"/>
              </a:spcAft>
              <a:buSzPts val="1200"/>
              <a:buChar char="×"/>
            </a:pPr>
            <a:r>
              <a:rPr lang="en" sz="1200"/>
              <a:t>\d - digit</a:t>
            </a:r>
            <a:endParaRPr sz="1200"/>
          </a:p>
          <a:p>
            <a:pPr indent="-304800" lvl="0" marL="457200" rtl="0" algn="l">
              <a:lnSpc>
                <a:spcPct val="100000"/>
              </a:lnSpc>
              <a:spcBef>
                <a:spcPts val="0"/>
              </a:spcBef>
              <a:spcAft>
                <a:spcPts val="0"/>
              </a:spcAft>
              <a:buSzPts val="1200"/>
              <a:buChar char="×"/>
            </a:pPr>
            <a:r>
              <a:rPr lang="en" sz="1200"/>
              <a:t>\. - period</a:t>
            </a:r>
            <a:endParaRPr sz="1200"/>
          </a:p>
        </p:txBody>
      </p:sp>
      <p:sp>
        <p:nvSpPr>
          <p:cNvPr id="170" name="Google Shape;170;p29"/>
          <p:cNvSpPr txBox="1"/>
          <p:nvPr>
            <p:ph idx="2" type="body"/>
          </p:nvPr>
        </p:nvSpPr>
        <p:spPr>
          <a:xfrm>
            <a:off x="3315989" y="1556175"/>
            <a:ext cx="2295300" cy="149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lang="en">
                <a:solidFill>
                  <a:schemeClr val="accent1"/>
                </a:solidFill>
              </a:rPr>
              <a:t>Anchors</a:t>
            </a:r>
            <a:endParaRPr>
              <a:solidFill>
                <a:schemeClr val="accent1"/>
              </a:solidFill>
            </a:endParaRPr>
          </a:p>
          <a:p>
            <a:pPr indent="-304800" lvl="0" marL="457200" rtl="0" algn="l">
              <a:lnSpc>
                <a:spcPct val="100000"/>
              </a:lnSpc>
              <a:spcBef>
                <a:spcPts val="600"/>
              </a:spcBef>
              <a:spcAft>
                <a:spcPts val="0"/>
              </a:spcAft>
              <a:buSzPts val="1200"/>
              <a:buChar char="×"/>
            </a:pPr>
            <a:r>
              <a:rPr lang="en" sz="1200"/>
              <a:t>^ - start of string</a:t>
            </a:r>
            <a:endParaRPr sz="1200"/>
          </a:p>
          <a:p>
            <a:pPr indent="-304800" lvl="0" marL="457200" rtl="0" algn="l">
              <a:lnSpc>
                <a:spcPct val="100000"/>
              </a:lnSpc>
              <a:spcBef>
                <a:spcPts val="0"/>
              </a:spcBef>
              <a:spcAft>
                <a:spcPts val="0"/>
              </a:spcAft>
              <a:buSzPts val="1200"/>
              <a:buChar char="×"/>
            </a:pPr>
            <a:r>
              <a:rPr lang="en" sz="1200"/>
              <a:t>$ - end of string</a:t>
            </a:r>
            <a:endParaRPr sz="1200"/>
          </a:p>
          <a:p>
            <a:pPr indent="-304800" lvl="0" marL="457200" rtl="0" algn="l">
              <a:lnSpc>
                <a:spcPct val="100000"/>
              </a:lnSpc>
              <a:spcBef>
                <a:spcPts val="0"/>
              </a:spcBef>
              <a:spcAft>
                <a:spcPts val="0"/>
              </a:spcAft>
              <a:buSzPts val="1200"/>
              <a:buChar char="×"/>
            </a:pPr>
            <a:r>
              <a:rPr lang="en" sz="1200"/>
              <a:t>\b - word boundary</a:t>
            </a:r>
            <a:endParaRPr sz="1200"/>
          </a:p>
          <a:p>
            <a:pPr indent="-304800" lvl="0" marL="457200" rtl="0" algn="l">
              <a:lnSpc>
                <a:spcPct val="100000"/>
              </a:lnSpc>
              <a:spcBef>
                <a:spcPts val="0"/>
              </a:spcBef>
              <a:spcAft>
                <a:spcPts val="0"/>
              </a:spcAft>
              <a:buSzPts val="1200"/>
              <a:buChar char="×"/>
            </a:pPr>
            <a:r>
              <a:rPr lang="en" sz="1200"/>
              <a:t>\B - non-word boundary</a:t>
            </a:r>
            <a:endParaRPr sz="1200"/>
          </a:p>
        </p:txBody>
      </p:sp>
      <p:sp>
        <p:nvSpPr>
          <p:cNvPr id="171" name="Google Shape;171;p29"/>
          <p:cNvSpPr txBox="1"/>
          <p:nvPr>
            <p:ph idx="3" type="body"/>
          </p:nvPr>
        </p:nvSpPr>
        <p:spPr>
          <a:xfrm>
            <a:off x="5729050" y="1556175"/>
            <a:ext cx="2390400" cy="190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lang="en">
                <a:solidFill>
                  <a:schemeClr val="accent1"/>
                </a:solidFill>
              </a:rPr>
              <a:t>Quantifiers</a:t>
            </a:r>
            <a:endParaRPr>
              <a:solidFill>
                <a:schemeClr val="accent1"/>
              </a:solidFill>
            </a:endParaRPr>
          </a:p>
          <a:p>
            <a:pPr indent="-304800" lvl="0" marL="457200" rtl="0" algn="l">
              <a:spcBef>
                <a:spcPts val="600"/>
              </a:spcBef>
              <a:spcAft>
                <a:spcPts val="0"/>
              </a:spcAft>
              <a:buSzPts val="1200"/>
              <a:buChar char="×"/>
            </a:pPr>
            <a:r>
              <a:rPr lang="en" sz="1200"/>
              <a:t>* - zero or more (greedy)</a:t>
            </a:r>
            <a:endParaRPr sz="1200"/>
          </a:p>
          <a:p>
            <a:pPr indent="-304800" lvl="0" marL="457200" rtl="0" algn="l">
              <a:spcBef>
                <a:spcPts val="0"/>
              </a:spcBef>
              <a:spcAft>
                <a:spcPts val="0"/>
              </a:spcAft>
              <a:buSzPts val="1200"/>
              <a:buChar char="×"/>
            </a:pPr>
            <a:r>
              <a:rPr lang="en" sz="1200"/>
              <a:t>+ - one or more (greedy)</a:t>
            </a:r>
            <a:endParaRPr sz="1200"/>
          </a:p>
          <a:p>
            <a:pPr indent="-304800" lvl="0" marL="457200" rtl="0" algn="l">
              <a:spcBef>
                <a:spcPts val="0"/>
              </a:spcBef>
              <a:spcAft>
                <a:spcPts val="0"/>
              </a:spcAft>
              <a:buSzPts val="1200"/>
              <a:buChar char="×"/>
            </a:pPr>
            <a:r>
              <a:rPr lang="en" sz="1200"/>
              <a:t>? - zero or one</a:t>
            </a:r>
            <a:endParaRPr sz="1200"/>
          </a:p>
          <a:p>
            <a:pPr indent="-304800" lvl="0" marL="457200" rtl="0" algn="l">
              <a:spcBef>
                <a:spcPts val="0"/>
              </a:spcBef>
              <a:spcAft>
                <a:spcPts val="0"/>
              </a:spcAft>
              <a:buSzPts val="1200"/>
              <a:buChar char="×"/>
            </a:pPr>
            <a:r>
              <a:rPr lang="en" sz="1200"/>
              <a:t>*? or +? - few matches (lazy)</a:t>
            </a:r>
            <a:endParaRPr sz="1200"/>
          </a:p>
          <a:p>
            <a:pPr indent="-304800" lvl="0" marL="457200" rtl="0" algn="l">
              <a:spcBef>
                <a:spcPts val="0"/>
              </a:spcBef>
              <a:spcAft>
                <a:spcPts val="0"/>
              </a:spcAft>
              <a:buSzPts val="1200"/>
              <a:buChar char="×"/>
            </a:pPr>
            <a:r>
              <a:rPr lang="en" sz="1200"/>
              <a:t>{n} - exactly n</a:t>
            </a:r>
            <a:endParaRPr sz="1200"/>
          </a:p>
          <a:p>
            <a:pPr indent="-304800" lvl="0" marL="457200" rtl="0" algn="l">
              <a:spcBef>
                <a:spcPts val="0"/>
              </a:spcBef>
              <a:spcAft>
                <a:spcPts val="0"/>
              </a:spcAft>
              <a:buSzPts val="1200"/>
              <a:buChar char="×"/>
            </a:pPr>
            <a:r>
              <a:rPr lang="en" sz="1200"/>
              <a:t>{n,m} - n to m instances</a:t>
            </a:r>
            <a:endParaRPr sz="1200"/>
          </a:p>
          <a:p>
            <a:pPr indent="0" lvl="0" marL="0" rtl="0" algn="l">
              <a:lnSpc>
                <a:spcPct val="100000"/>
              </a:lnSpc>
              <a:spcBef>
                <a:spcPts val="600"/>
              </a:spcBef>
              <a:spcAft>
                <a:spcPts val="0"/>
              </a:spcAft>
              <a:buSzPts val="1800"/>
              <a:buNone/>
            </a:pPr>
            <a:r>
              <a:t/>
            </a:r>
            <a:endParaRPr sz="1200"/>
          </a:p>
        </p:txBody>
      </p:sp>
      <p:sp>
        <p:nvSpPr>
          <p:cNvPr id="172" name="Google Shape;172;p29"/>
          <p:cNvSpPr txBox="1"/>
          <p:nvPr>
            <p:ph idx="1" type="body"/>
          </p:nvPr>
        </p:nvSpPr>
        <p:spPr>
          <a:xfrm>
            <a:off x="1020700" y="3318825"/>
            <a:ext cx="2295300" cy="149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lang="en">
                <a:solidFill>
                  <a:schemeClr val="accent1"/>
                </a:solidFill>
              </a:rPr>
              <a:t>Groups</a:t>
            </a:r>
            <a:endParaRPr>
              <a:solidFill>
                <a:schemeClr val="accent1"/>
              </a:solidFill>
            </a:endParaRPr>
          </a:p>
          <a:p>
            <a:pPr indent="-304800" lvl="0" marL="457200" rtl="0" algn="l">
              <a:lnSpc>
                <a:spcPct val="100000"/>
              </a:lnSpc>
              <a:spcBef>
                <a:spcPts val="600"/>
              </a:spcBef>
              <a:spcAft>
                <a:spcPts val="0"/>
              </a:spcAft>
              <a:buSzPts val="1200"/>
              <a:buChar char="×"/>
            </a:pPr>
            <a:r>
              <a:rPr lang="en" sz="1200"/>
              <a:t>(?&lt;field&gt;...) - new field</a:t>
            </a:r>
            <a:endParaRPr sz="1200"/>
          </a:p>
          <a:p>
            <a:pPr indent="-304800" lvl="0" marL="457200" rtl="0" algn="l">
              <a:lnSpc>
                <a:spcPct val="100000"/>
              </a:lnSpc>
              <a:spcBef>
                <a:spcPts val="0"/>
              </a:spcBef>
              <a:spcAft>
                <a:spcPts val="0"/>
              </a:spcAft>
              <a:buSzPts val="1200"/>
              <a:buChar char="×"/>
            </a:pPr>
            <a:r>
              <a:rPr lang="en" sz="1200"/>
              <a:t>(...) - capture everything</a:t>
            </a:r>
            <a:endParaRPr sz="1200"/>
          </a:p>
        </p:txBody>
      </p:sp>
      <p:sp>
        <p:nvSpPr>
          <p:cNvPr id="173" name="Google Shape;173;p29"/>
          <p:cNvSpPr txBox="1"/>
          <p:nvPr>
            <p:ph idx="2" type="body"/>
          </p:nvPr>
        </p:nvSpPr>
        <p:spPr>
          <a:xfrm>
            <a:off x="5611312" y="3256446"/>
            <a:ext cx="2295300" cy="149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lang="en">
                <a:solidFill>
                  <a:schemeClr val="accent1"/>
                </a:solidFill>
              </a:rPr>
              <a:t>Character Classes</a:t>
            </a:r>
            <a:endParaRPr>
              <a:solidFill>
                <a:schemeClr val="accent1"/>
              </a:solidFill>
            </a:endParaRPr>
          </a:p>
          <a:p>
            <a:pPr indent="-304800" lvl="0" marL="457200" rtl="0" algn="l">
              <a:spcBef>
                <a:spcPts val="600"/>
              </a:spcBef>
              <a:spcAft>
                <a:spcPts val="0"/>
              </a:spcAft>
              <a:buSzPts val="1200"/>
              <a:buChar char="×"/>
            </a:pPr>
            <a:r>
              <a:rPr lang="en" sz="1200"/>
              <a:t>[abc] - match one letter</a:t>
            </a:r>
            <a:endParaRPr sz="1200"/>
          </a:p>
          <a:p>
            <a:pPr indent="-304800" lvl="0" marL="457200" rtl="0" algn="l">
              <a:spcBef>
                <a:spcPts val="0"/>
              </a:spcBef>
              <a:spcAft>
                <a:spcPts val="0"/>
              </a:spcAft>
              <a:buSzPts val="1200"/>
              <a:buChar char="×"/>
            </a:pPr>
            <a:r>
              <a:rPr lang="en" sz="1200"/>
              <a:t>[^abc] - do not match</a:t>
            </a:r>
            <a:endParaRPr sz="1200"/>
          </a:p>
        </p:txBody>
      </p:sp>
      <p:sp>
        <p:nvSpPr>
          <p:cNvPr id="174" name="Google Shape;174;p29"/>
          <p:cNvSpPr txBox="1"/>
          <p:nvPr>
            <p:ph idx="3" type="body"/>
          </p:nvPr>
        </p:nvSpPr>
        <p:spPr>
          <a:xfrm>
            <a:off x="3473491" y="3256443"/>
            <a:ext cx="2295300" cy="149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lang="en">
                <a:solidFill>
                  <a:schemeClr val="accent1"/>
                </a:solidFill>
              </a:rPr>
              <a:t>Substitution</a:t>
            </a:r>
            <a:r>
              <a:rPr lang="en"/>
              <a:t> </a:t>
            </a:r>
            <a:endParaRPr/>
          </a:p>
          <a:p>
            <a:pPr indent="-304800" lvl="0" marL="457200" rtl="0" algn="l">
              <a:lnSpc>
                <a:spcPct val="100000"/>
              </a:lnSpc>
              <a:spcBef>
                <a:spcPts val="600"/>
              </a:spcBef>
              <a:spcAft>
                <a:spcPts val="0"/>
              </a:spcAft>
              <a:buSzPts val="1200"/>
              <a:buChar char="×"/>
            </a:pPr>
            <a:r>
              <a:rPr lang="en" sz="1200"/>
              <a:t>$1 - group 1</a:t>
            </a:r>
            <a:endParaRPr sz="1200"/>
          </a:p>
          <a:p>
            <a:pPr indent="-304800" lvl="0" marL="457200" rtl="0" algn="l">
              <a:lnSpc>
                <a:spcPct val="100000"/>
              </a:lnSpc>
              <a:spcBef>
                <a:spcPts val="0"/>
              </a:spcBef>
              <a:spcAft>
                <a:spcPts val="0"/>
              </a:spcAft>
              <a:buSzPts val="1200"/>
              <a:buChar char="×"/>
            </a:pPr>
            <a:r>
              <a:rPr lang="en" sz="1200"/>
              <a:t>${field} - field</a:t>
            </a:r>
            <a:endParaRPr sz="1200"/>
          </a:p>
          <a:p>
            <a:pPr indent="-304800" lvl="0" marL="457200" rtl="0" algn="l">
              <a:lnSpc>
                <a:spcPct val="100000"/>
              </a:lnSpc>
              <a:spcBef>
                <a:spcPts val="0"/>
              </a:spcBef>
              <a:spcAft>
                <a:spcPts val="0"/>
              </a:spcAft>
              <a:buSzPts val="1200"/>
              <a:buChar char="×"/>
            </a:pPr>
            <a:r>
              <a:rPr lang="en" sz="1200"/>
              <a:t>g - global flag</a:t>
            </a:r>
            <a:endParaRPr sz="1200"/>
          </a:p>
          <a:p>
            <a:pPr indent="-304800" lvl="0" marL="457200" rtl="0" algn="l">
              <a:lnSpc>
                <a:spcPct val="100000"/>
              </a:lnSpc>
              <a:spcBef>
                <a:spcPts val="0"/>
              </a:spcBef>
              <a:spcAft>
                <a:spcPts val="0"/>
              </a:spcAft>
              <a:buSzPts val="1200"/>
              <a:buChar char="×"/>
            </a:pPr>
            <a:r>
              <a:rPr lang="en" sz="1200"/>
              <a:t>s - single line flag</a:t>
            </a:r>
            <a:endParaRPr sz="1200"/>
          </a:p>
        </p:txBody>
      </p:sp>
      <p:sp>
        <p:nvSpPr>
          <p:cNvPr id="175" name="Google Shape;175;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grpSp>
        <p:nvGrpSpPr>
          <p:cNvPr id="176" name="Google Shape;176;p29"/>
          <p:cNvGrpSpPr/>
          <p:nvPr/>
        </p:nvGrpSpPr>
        <p:grpSpPr>
          <a:xfrm>
            <a:off x="6462622" y="184575"/>
            <a:ext cx="2300933" cy="1655265"/>
            <a:chOff x="6462622" y="184575"/>
            <a:chExt cx="2300933" cy="1655265"/>
          </a:xfrm>
        </p:grpSpPr>
        <p:pic>
          <p:nvPicPr>
            <p:cNvPr descr="Shape, logo, company name&#10;&#10;Description automatically generated" id="177" name="Google Shape;177;p29"/>
            <p:cNvPicPr preferRelativeResize="0"/>
            <p:nvPr/>
          </p:nvPicPr>
          <p:blipFill rotWithShape="1">
            <a:blip r:embed="rId3">
              <a:alphaModFix/>
            </a:blip>
            <a:srcRect b="0" l="0" r="0" t="0"/>
            <a:stretch/>
          </p:blipFill>
          <p:spPr>
            <a:xfrm>
              <a:off x="6462622" y="184575"/>
              <a:ext cx="2300933" cy="1655265"/>
            </a:xfrm>
            <a:prstGeom prst="rect">
              <a:avLst/>
            </a:prstGeom>
            <a:noFill/>
            <a:ln>
              <a:noFill/>
            </a:ln>
          </p:spPr>
        </p:pic>
        <p:sp>
          <p:nvSpPr>
            <p:cNvPr id="178" name="Google Shape;178;p29"/>
            <p:cNvSpPr/>
            <p:nvPr/>
          </p:nvSpPr>
          <p:spPr>
            <a:xfrm>
              <a:off x="6988337" y="849750"/>
              <a:ext cx="12495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2400" u="none" cap="none" strike="noStrike">
                  <a:solidFill>
                    <a:schemeClr val="dk1"/>
                  </a:solidFill>
                  <a:latin typeface="Comic Sans MS"/>
                  <a:ea typeface="Comic Sans MS"/>
                  <a:cs typeface="Comic Sans MS"/>
                  <a:sym typeface="Comic Sans MS"/>
                </a:rPr>
                <a:t>?#^@!</a:t>
              </a:r>
              <a:endParaRPr b="1" i="0" sz="2400" u="none" cap="none" strike="noStrike">
                <a:solidFill>
                  <a:schemeClr val="dk1"/>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82" name="Shape 182"/>
        <p:cNvGrpSpPr/>
        <p:nvPr/>
      </p:nvGrpSpPr>
      <p:grpSpPr>
        <a:xfrm>
          <a:off x="0" y="0"/>
          <a:ext cx="0" cy="0"/>
          <a:chOff x="0" y="0"/>
          <a:chExt cx="0" cy="0"/>
        </a:xfrm>
      </p:grpSpPr>
      <p:sp>
        <p:nvSpPr>
          <p:cNvPr id="183" name="Google Shape;183;p30"/>
          <p:cNvSpPr txBox="1"/>
          <p:nvPr>
            <p:ph idx="1" type="body"/>
          </p:nvPr>
        </p:nvSpPr>
        <p:spPr>
          <a:xfrm>
            <a:off x="4572000" y="967800"/>
            <a:ext cx="3332400" cy="320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2400"/>
              <a:buNone/>
            </a:pPr>
            <a:r>
              <a:rPr lang="en">
                <a:solidFill>
                  <a:schemeClr val="accent1"/>
                </a:solidFill>
                <a:latin typeface="Sniglet"/>
                <a:ea typeface="Sniglet"/>
                <a:cs typeface="Sniglet"/>
                <a:sym typeface="Sniglet"/>
              </a:rPr>
              <a:t>\w</a:t>
            </a:r>
            <a:r>
              <a:rPr lang="en">
                <a:latin typeface="Sniglet"/>
                <a:ea typeface="Sniglet"/>
                <a:cs typeface="Sniglet"/>
                <a:sym typeface="Sniglet"/>
              </a:rPr>
              <a:t> &amp; </a:t>
            </a:r>
            <a:r>
              <a:rPr lang="en">
                <a:solidFill>
                  <a:schemeClr val="accent1"/>
                </a:solidFill>
                <a:latin typeface="Sniglet"/>
                <a:ea typeface="Sniglet"/>
                <a:cs typeface="Sniglet"/>
                <a:sym typeface="Sniglet"/>
              </a:rPr>
              <a:t>\W</a:t>
            </a:r>
            <a:endParaRPr>
              <a:solidFill>
                <a:schemeClr val="accent1"/>
              </a:solidFill>
              <a:latin typeface="Sniglet"/>
              <a:ea typeface="Sniglet"/>
              <a:cs typeface="Sniglet"/>
              <a:sym typeface="Sniglet"/>
            </a:endParaRPr>
          </a:p>
          <a:p>
            <a:pPr indent="0" lvl="0" marL="0" rtl="0" algn="ctr">
              <a:lnSpc>
                <a:spcPct val="100000"/>
              </a:lnSpc>
              <a:spcBef>
                <a:spcPts val="600"/>
              </a:spcBef>
              <a:spcAft>
                <a:spcPts val="0"/>
              </a:spcAft>
              <a:buSzPts val="2400"/>
              <a:buNone/>
            </a:pPr>
            <a:r>
              <a:rPr lang="en">
                <a:solidFill>
                  <a:schemeClr val="accent1"/>
                </a:solidFill>
                <a:latin typeface="Sniglet"/>
                <a:ea typeface="Sniglet"/>
                <a:cs typeface="Sniglet"/>
                <a:sym typeface="Sniglet"/>
              </a:rPr>
              <a:t>\s</a:t>
            </a:r>
            <a:r>
              <a:rPr lang="en">
                <a:latin typeface="Sniglet"/>
                <a:ea typeface="Sniglet"/>
                <a:cs typeface="Sniglet"/>
                <a:sym typeface="Sniglet"/>
              </a:rPr>
              <a:t> &amp; </a:t>
            </a:r>
            <a:r>
              <a:rPr lang="en">
                <a:solidFill>
                  <a:schemeClr val="accent1"/>
                </a:solidFill>
                <a:latin typeface="Sniglet"/>
                <a:ea typeface="Sniglet"/>
                <a:cs typeface="Sniglet"/>
                <a:sym typeface="Sniglet"/>
              </a:rPr>
              <a:t>\S</a:t>
            </a:r>
            <a:endParaRPr>
              <a:solidFill>
                <a:schemeClr val="accent1"/>
              </a:solidFill>
              <a:latin typeface="Sniglet"/>
              <a:ea typeface="Sniglet"/>
              <a:cs typeface="Sniglet"/>
              <a:sym typeface="Sniglet"/>
            </a:endParaRPr>
          </a:p>
          <a:p>
            <a:pPr indent="0" lvl="0" marL="0" rtl="0" algn="ctr">
              <a:lnSpc>
                <a:spcPct val="100000"/>
              </a:lnSpc>
              <a:spcBef>
                <a:spcPts val="600"/>
              </a:spcBef>
              <a:spcAft>
                <a:spcPts val="0"/>
              </a:spcAft>
              <a:buSzPts val="2400"/>
              <a:buNone/>
            </a:pPr>
            <a:r>
              <a:rPr lang="en">
                <a:solidFill>
                  <a:schemeClr val="accent1"/>
                </a:solidFill>
                <a:latin typeface="Sniglet"/>
                <a:ea typeface="Sniglet"/>
                <a:cs typeface="Sniglet"/>
                <a:sym typeface="Sniglet"/>
              </a:rPr>
              <a:t>\d</a:t>
            </a:r>
            <a:r>
              <a:rPr lang="en">
                <a:latin typeface="Sniglet"/>
                <a:ea typeface="Sniglet"/>
                <a:cs typeface="Sniglet"/>
                <a:sym typeface="Sniglet"/>
              </a:rPr>
              <a:t> &amp; </a:t>
            </a:r>
            <a:r>
              <a:rPr lang="en">
                <a:solidFill>
                  <a:schemeClr val="accent1"/>
                </a:solidFill>
                <a:latin typeface="Sniglet"/>
                <a:ea typeface="Sniglet"/>
                <a:cs typeface="Sniglet"/>
                <a:sym typeface="Sniglet"/>
              </a:rPr>
              <a:t>\D</a:t>
            </a:r>
            <a:endParaRPr>
              <a:solidFill>
                <a:schemeClr val="accent1"/>
              </a:solidFill>
              <a:latin typeface="Sniglet"/>
              <a:ea typeface="Sniglet"/>
              <a:cs typeface="Sniglet"/>
              <a:sym typeface="Sniglet"/>
            </a:endParaRPr>
          </a:p>
          <a:p>
            <a:pPr indent="0" lvl="0" marL="0" rtl="0" algn="ctr">
              <a:lnSpc>
                <a:spcPct val="100000"/>
              </a:lnSpc>
              <a:spcBef>
                <a:spcPts val="600"/>
              </a:spcBef>
              <a:spcAft>
                <a:spcPts val="0"/>
              </a:spcAft>
              <a:buSzPts val="2400"/>
              <a:buNone/>
            </a:pPr>
            <a:r>
              <a:rPr lang="en">
                <a:solidFill>
                  <a:schemeClr val="accent1"/>
                </a:solidFill>
                <a:latin typeface="Sniglet"/>
                <a:ea typeface="Sniglet"/>
                <a:cs typeface="Sniglet"/>
                <a:sym typeface="Sniglet"/>
              </a:rPr>
              <a:t>\b</a:t>
            </a:r>
            <a:r>
              <a:rPr lang="en">
                <a:latin typeface="Sniglet"/>
                <a:ea typeface="Sniglet"/>
                <a:cs typeface="Sniglet"/>
                <a:sym typeface="Sniglet"/>
              </a:rPr>
              <a:t> &amp; </a:t>
            </a:r>
            <a:r>
              <a:rPr lang="en">
                <a:solidFill>
                  <a:schemeClr val="accent1"/>
                </a:solidFill>
                <a:latin typeface="Sniglet"/>
                <a:ea typeface="Sniglet"/>
                <a:cs typeface="Sniglet"/>
                <a:sym typeface="Sniglet"/>
              </a:rPr>
              <a:t>\B</a:t>
            </a:r>
            <a:endParaRPr>
              <a:solidFill>
                <a:schemeClr val="accent1"/>
              </a:solidFill>
              <a:latin typeface="Sniglet"/>
              <a:ea typeface="Sniglet"/>
              <a:cs typeface="Sniglet"/>
              <a:sym typeface="Sniglet"/>
            </a:endParaRPr>
          </a:p>
          <a:p>
            <a:pPr indent="0" lvl="0" marL="0" rtl="0" algn="ctr">
              <a:lnSpc>
                <a:spcPct val="100000"/>
              </a:lnSpc>
              <a:spcBef>
                <a:spcPts val="600"/>
              </a:spcBef>
              <a:spcAft>
                <a:spcPts val="0"/>
              </a:spcAft>
              <a:buSzPts val="2400"/>
              <a:buNone/>
            </a:pPr>
            <a:r>
              <a:rPr lang="en">
                <a:solidFill>
                  <a:schemeClr val="accent1"/>
                </a:solidFill>
                <a:latin typeface="Sniglet"/>
                <a:ea typeface="Sniglet"/>
                <a:cs typeface="Sniglet"/>
                <a:sym typeface="Sniglet"/>
              </a:rPr>
              <a:t>[...]</a:t>
            </a:r>
            <a:r>
              <a:rPr lang="en">
                <a:latin typeface="Sniglet"/>
                <a:ea typeface="Sniglet"/>
                <a:cs typeface="Sniglet"/>
                <a:sym typeface="Sniglet"/>
              </a:rPr>
              <a:t> &amp; </a:t>
            </a:r>
            <a:r>
              <a:rPr lang="en">
                <a:solidFill>
                  <a:schemeClr val="accent1"/>
                </a:solidFill>
                <a:latin typeface="Sniglet"/>
                <a:ea typeface="Sniglet"/>
                <a:cs typeface="Sniglet"/>
                <a:sym typeface="Sniglet"/>
              </a:rPr>
              <a:t>[^...]</a:t>
            </a:r>
            <a:endParaRPr>
              <a:solidFill>
                <a:schemeClr val="accent1"/>
              </a:solidFill>
              <a:latin typeface="Sniglet"/>
              <a:ea typeface="Sniglet"/>
              <a:cs typeface="Sniglet"/>
              <a:sym typeface="Sniglet"/>
            </a:endParaRPr>
          </a:p>
        </p:txBody>
      </p:sp>
      <p:sp>
        <p:nvSpPr>
          <p:cNvPr id="184" name="Google Shape;184;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descr="Logo&#10;&#10;Description automatically generated" id="185" name="Google Shape;185;p30"/>
          <p:cNvPicPr preferRelativeResize="0"/>
          <p:nvPr/>
        </p:nvPicPr>
        <p:blipFill rotWithShape="1">
          <a:blip r:embed="rId3">
            <a:alphaModFix/>
          </a:blip>
          <a:srcRect b="0" l="0" r="0" t="0"/>
          <a:stretch/>
        </p:blipFill>
        <p:spPr>
          <a:xfrm>
            <a:off x="90132" y="0"/>
            <a:ext cx="1618363" cy="1555148"/>
          </a:xfrm>
          <a:prstGeom prst="rect">
            <a:avLst/>
          </a:prstGeom>
          <a:noFill/>
          <a:ln>
            <a:noFill/>
          </a:ln>
        </p:spPr>
      </p:pic>
      <p:sp>
        <p:nvSpPr>
          <p:cNvPr id="186" name="Google Shape;186;p30"/>
          <p:cNvSpPr txBox="1"/>
          <p:nvPr>
            <p:ph idx="1" type="body"/>
          </p:nvPr>
        </p:nvSpPr>
        <p:spPr>
          <a:xfrm>
            <a:off x="705675" y="1717225"/>
            <a:ext cx="3591600" cy="102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2400"/>
              <a:buNone/>
            </a:pPr>
            <a:r>
              <a:rPr lang="en" sz="4000"/>
              <a:t>This and not this:</a:t>
            </a:r>
            <a:endParaRPr sz="4000"/>
          </a:p>
        </p:txBody>
      </p:sp>
      <p:sp>
        <p:nvSpPr>
          <p:cNvPr id="187" name="Google Shape;187;p30"/>
          <p:cNvSpPr txBox="1"/>
          <p:nvPr/>
        </p:nvSpPr>
        <p:spPr>
          <a:xfrm>
            <a:off x="883125" y="2915200"/>
            <a:ext cx="4203000" cy="1046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a:latin typeface="Sniglet"/>
                <a:ea typeface="Sniglet"/>
                <a:cs typeface="Sniglet"/>
                <a:sym typeface="Sniglet"/>
              </a:rPr>
              <a:t>The sets of characters and their opposites:</a:t>
            </a:r>
            <a:endParaRPr>
              <a:latin typeface="Sniglet"/>
              <a:ea typeface="Sniglet"/>
              <a:cs typeface="Sniglet"/>
              <a:sym typeface="Sniglet"/>
            </a:endParaRPr>
          </a:p>
          <a:p>
            <a:pPr indent="0" lvl="0" marL="0" rtl="0" algn="l">
              <a:spcBef>
                <a:spcPts val="0"/>
              </a:spcBef>
              <a:spcAft>
                <a:spcPts val="0"/>
              </a:spcAft>
              <a:buNone/>
            </a:pPr>
            <a:r>
              <a:rPr lang="en">
                <a:latin typeface="Sniglet"/>
                <a:ea typeface="Sniglet"/>
                <a:cs typeface="Sniglet"/>
                <a:sym typeface="Sniglet"/>
              </a:rPr>
              <a:t>	Words, spaces, digits, and word boundaries</a:t>
            </a:r>
            <a:endParaRPr>
              <a:latin typeface="Sniglet"/>
              <a:ea typeface="Sniglet"/>
              <a:cs typeface="Sniglet"/>
              <a:sym typeface="Sniglet"/>
            </a:endParaRPr>
          </a:p>
          <a:p>
            <a:pPr indent="0" lvl="0" marL="0" rtl="0" algn="l">
              <a:spcBef>
                <a:spcPts val="0"/>
              </a:spcBef>
              <a:spcAft>
                <a:spcPts val="0"/>
              </a:spcAft>
              <a:buNone/>
            </a:pPr>
            <a:r>
              <a:t/>
            </a:r>
            <a:endParaRPr>
              <a:latin typeface="Sniglet"/>
              <a:ea typeface="Sniglet"/>
              <a:cs typeface="Sniglet"/>
              <a:sym typeface="Sniglet"/>
            </a:endParaRPr>
          </a:p>
          <a:p>
            <a:pPr indent="0" lvl="0" marL="0" rtl="0" algn="l">
              <a:spcBef>
                <a:spcPts val="0"/>
              </a:spcBef>
              <a:spcAft>
                <a:spcPts val="0"/>
              </a:spcAft>
              <a:buNone/>
            </a:pPr>
            <a:r>
              <a:t/>
            </a:r>
            <a:endParaRPr>
              <a:latin typeface="Sniglet"/>
              <a:ea typeface="Sniglet"/>
              <a:cs typeface="Sniglet"/>
              <a:sym typeface="Snigle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91" name="Shape 191"/>
        <p:cNvGrpSpPr/>
        <p:nvPr/>
      </p:nvGrpSpPr>
      <p:grpSpPr>
        <a:xfrm>
          <a:off x="0" y="0"/>
          <a:ext cx="0" cy="0"/>
          <a:chOff x="0" y="0"/>
          <a:chExt cx="0" cy="0"/>
        </a:xfrm>
      </p:grpSpPr>
      <p:sp>
        <p:nvSpPr>
          <p:cNvPr id="192" name="Google Shape;192;p31"/>
          <p:cNvSpPr txBox="1"/>
          <p:nvPr>
            <p:ph idx="1" type="body"/>
          </p:nvPr>
        </p:nvSpPr>
        <p:spPr>
          <a:xfrm>
            <a:off x="4572000" y="967800"/>
            <a:ext cx="3332400" cy="320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2400"/>
              <a:buNone/>
            </a:pPr>
            <a:r>
              <a:rPr lang="en">
                <a:solidFill>
                  <a:schemeClr val="accent6"/>
                </a:solidFill>
                <a:latin typeface="Sniglet"/>
                <a:ea typeface="Sniglet"/>
                <a:cs typeface="Sniglet"/>
                <a:sym typeface="Sniglet"/>
              </a:rPr>
              <a:t>Greedy:</a:t>
            </a:r>
            <a:endParaRPr>
              <a:solidFill>
                <a:schemeClr val="accent6"/>
              </a:solidFill>
              <a:latin typeface="Sniglet"/>
              <a:ea typeface="Sniglet"/>
              <a:cs typeface="Sniglet"/>
              <a:sym typeface="Sniglet"/>
            </a:endParaRPr>
          </a:p>
          <a:p>
            <a:pPr indent="0" lvl="0" marL="0" rtl="0" algn="ctr">
              <a:lnSpc>
                <a:spcPct val="100000"/>
              </a:lnSpc>
              <a:spcBef>
                <a:spcPts val="600"/>
              </a:spcBef>
              <a:spcAft>
                <a:spcPts val="0"/>
              </a:spcAft>
              <a:buSzPts val="2400"/>
              <a:buNone/>
            </a:pPr>
            <a:r>
              <a:rPr lang="en">
                <a:solidFill>
                  <a:schemeClr val="accent1"/>
                </a:solidFill>
                <a:latin typeface="Sniglet"/>
                <a:ea typeface="Sniglet"/>
                <a:cs typeface="Sniglet"/>
                <a:sym typeface="Sniglet"/>
              </a:rPr>
              <a:t>*</a:t>
            </a:r>
            <a:r>
              <a:rPr lang="en">
                <a:latin typeface="Sniglet"/>
                <a:ea typeface="Sniglet"/>
                <a:cs typeface="Sniglet"/>
                <a:sym typeface="Sniglet"/>
              </a:rPr>
              <a:t> &amp; </a:t>
            </a:r>
            <a:r>
              <a:rPr lang="en">
                <a:solidFill>
                  <a:schemeClr val="accent1"/>
                </a:solidFill>
                <a:latin typeface="Sniglet"/>
                <a:ea typeface="Sniglet"/>
                <a:cs typeface="Sniglet"/>
                <a:sym typeface="Sniglet"/>
              </a:rPr>
              <a:t>+</a:t>
            </a:r>
            <a:endParaRPr>
              <a:solidFill>
                <a:schemeClr val="accent1"/>
              </a:solidFill>
              <a:latin typeface="Sniglet"/>
              <a:ea typeface="Sniglet"/>
              <a:cs typeface="Sniglet"/>
              <a:sym typeface="Sniglet"/>
            </a:endParaRPr>
          </a:p>
          <a:p>
            <a:pPr indent="0" lvl="0" marL="0" rtl="0" algn="ctr">
              <a:lnSpc>
                <a:spcPct val="100000"/>
              </a:lnSpc>
              <a:spcBef>
                <a:spcPts val="600"/>
              </a:spcBef>
              <a:spcAft>
                <a:spcPts val="0"/>
              </a:spcAft>
              <a:buSzPts val="2400"/>
              <a:buNone/>
            </a:pPr>
            <a:r>
              <a:rPr lang="en">
                <a:solidFill>
                  <a:schemeClr val="accent6"/>
                </a:solidFill>
                <a:latin typeface="Sniglet"/>
                <a:ea typeface="Sniglet"/>
                <a:cs typeface="Sniglet"/>
                <a:sym typeface="Sniglet"/>
              </a:rPr>
              <a:t>Lazy:</a:t>
            </a:r>
            <a:endParaRPr>
              <a:solidFill>
                <a:schemeClr val="accent6"/>
              </a:solidFill>
              <a:latin typeface="Sniglet"/>
              <a:ea typeface="Sniglet"/>
              <a:cs typeface="Sniglet"/>
              <a:sym typeface="Sniglet"/>
            </a:endParaRPr>
          </a:p>
          <a:p>
            <a:pPr indent="0" lvl="0" marL="0" rtl="0" algn="ctr">
              <a:lnSpc>
                <a:spcPct val="100000"/>
              </a:lnSpc>
              <a:spcBef>
                <a:spcPts val="600"/>
              </a:spcBef>
              <a:spcAft>
                <a:spcPts val="0"/>
              </a:spcAft>
              <a:buSzPts val="2400"/>
              <a:buNone/>
            </a:pPr>
            <a:r>
              <a:rPr lang="en">
                <a:solidFill>
                  <a:schemeClr val="accent1"/>
                </a:solidFill>
                <a:latin typeface="Sniglet"/>
                <a:ea typeface="Sniglet"/>
                <a:cs typeface="Sniglet"/>
                <a:sym typeface="Sniglet"/>
              </a:rPr>
              <a:t>*?</a:t>
            </a:r>
            <a:r>
              <a:rPr lang="en">
                <a:latin typeface="Sniglet"/>
                <a:ea typeface="Sniglet"/>
                <a:cs typeface="Sniglet"/>
                <a:sym typeface="Sniglet"/>
              </a:rPr>
              <a:t> &amp; </a:t>
            </a:r>
            <a:r>
              <a:rPr lang="en">
                <a:solidFill>
                  <a:schemeClr val="accent1"/>
                </a:solidFill>
                <a:latin typeface="Sniglet"/>
                <a:ea typeface="Sniglet"/>
                <a:cs typeface="Sniglet"/>
                <a:sym typeface="Sniglet"/>
              </a:rPr>
              <a:t>+?</a:t>
            </a:r>
            <a:endParaRPr>
              <a:solidFill>
                <a:schemeClr val="accent1"/>
              </a:solidFill>
              <a:latin typeface="Sniglet"/>
              <a:ea typeface="Sniglet"/>
              <a:cs typeface="Sniglet"/>
              <a:sym typeface="Sniglet"/>
            </a:endParaRPr>
          </a:p>
          <a:p>
            <a:pPr indent="0" lvl="0" marL="0" rtl="0" algn="ctr">
              <a:lnSpc>
                <a:spcPct val="100000"/>
              </a:lnSpc>
              <a:spcBef>
                <a:spcPts val="600"/>
              </a:spcBef>
              <a:spcAft>
                <a:spcPts val="0"/>
              </a:spcAft>
              <a:buSzPts val="2400"/>
              <a:buNone/>
            </a:pPr>
            <a:r>
              <a:rPr lang="en">
                <a:solidFill>
                  <a:schemeClr val="accent6"/>
                </a:solidFill>
                <a:latin typeface="Sniglet"/>
                <a:ea typeface="Sniglet"/>
                <a:cs typeface="Sniglet"/>
                <a:sym typeface="Sniglet"/>
              </a:rPr>
              <a:t>Specific:</a:t>
            </a:r>
            <a:endParaRPr>
              <a:solidFill>
                <a:schemeClr val="accent6"/>
              </a:solidFill>
              <a:latin typeface="Sniglet"/>
              <a:ea typeface="Sniglet"/>
              <a:cs typeface="Sniglet"/>
              <a:sym typeface="Sniglet"/>
            </a:endParaRPr>
          </a:p>
          <a:p>
            <a:pPr indent="0" lvl="0" marL="0" rtl="0" algn="ctr">
              <a:lnSpc>
                <a:spcPct val="100000"/>
              </a:lnSpc>
              <a:spcBef>
                <a:spcPts val="600"/>
              </a:spcBef>
              <a:spcAft>
                <a:spcPts val="0"/>
              </a:spcAft>
              <a:buSzPts val="2400"/>
              <a:buNone/>
            </a:pPr>
            <a:r>
              <a:rPr lang="en">
                <a:solidFill>
                  <a:schemeClr val="accent1"/>
                </a:solidFill>
                <a:latin typeface="Sniglet"/>
                <a:ea typeface="Sniglet"/>
                <a:cs typeface="Sniglet"/>
                <a:sym typeface="Sniglet"/>
              </a:rPr>
              <a:t>{n}</a:t>
            </a:r>
            <a:r>
              <a:rPr lang="en">
                <a:latin typeface="Sniglet"/>
                <a:ea typeface="Sniglet"/>
                <a:cs typeface="Sniglet"/>
                <a:sym typeface="Sniglet"/>
              </a:rPr>
              <a:t> &amp; </a:t>
            </a:r>
            <a:r>
              <a:rPr lang="en">
                <a:solidFill>
                  <a:schemeClr val="accent1"/>
                </a:solidFill>
                <a:latin typeface="Sniglet"/>
                <a:ea typeface="Sniglet"/>
                <a:cs typeface="Sniglet"/>
                <a:sym typeface="Sniglet"/>
              </a:rPr>
              <a:t>{n,m}</a:t>
            </a:r>
            <a:endParaRPr>
              <a:solidFill>
                <a:schemeClr val="accent1"/>
              </a:solidFill>
              <a:latin typeface="Sniglet"/>
              <a:ea typeface="Sniglet"/>
              <a:cs typeface="Sniglet"/>
              <a:sym typeface="Sniglet"/>
            </a:endParaRPr>
          </a:p>
          <a:p>
            <a:pPr indent="0" lvl="0" marL="0" rtl="0" algn="ctr">
              <a:lnSpc>
                <a:spcPct val="100000"/>
              </a:lnSpc>
              <a:spcBef>
                <a:spcPts val="600"/>
              </a:spcBef>
              <a:spcAft>
                <a:spcPts val="0"/>
              </a:spcAft>
              <a:buSzPts val="2400"/>
              <a:buNone/>
            </a:pPr>
            <a:r>
              <a:rPr lang="en">
                <a:solidFill>
                  <a:schemeClr val="accent6"/>
                </a:solidFill>
                <a:latin typeface="Sniglet"/>
                <a:ea typeface="Sniglet"/>
                <a:cs typeface="Sniglet"/>
                <a:sym typeface="Sniglet"/>
              </a:rPr>
              <a:t>Inspecific</a:t>
            </a:r>
            <a:endParaRPr>
              <a:solidFill>
                <a:schemeClr val="accent6"/>
              </a:solidFill>
              <a:latin typeface="Sniglet"/>
              <a:ea typeface="Sniglet"/>
              <a:cs typeface="Sniglet"/>
              <a:sym typeface="Sniglet"/>
            </a:endParaRPr>
          </a:p>
          <a:p>
            <a:pPr indent="0" lvl="0" marL="0" rtl="0" algn="ctr">
              <a:lnSpc>
                <a:spcPct val="100000"/>
              </a:lnSpc>
              <a:spcBef>
                <a:spcPts val="600"/>
              </a:spcBef>
              <a:spcAft>
                <a:spcPts val="0"/>
              </a:spcAft>
              <a:buSzPts val="2400"/>
              <a:buNone/>
            </a:pPr>
            <a:r>
              <a:rPr lang="en">
                <a:solidFill>
                  <a:schemeClr val="accent1"/>
                </a:solidFill>
                <a:latin typeface="Sniglet"/>
                <a:ea typeface="Sniglet"/>
                <a:cs typeface="Sniglet"/>
                <a:sym typeface="Sniglet"/>
              </a:rPr>
              <a:t>?</a:t>
            </a:r>
            <a:endParaRPr>
              <a:solidFill>
                <a:schemeClr val="accent1"/>
              </a:solidFill>
              <a:latin typeface="Sniglet"/>
              <a:ea typeface="Sniglet"/>
              <a:cs typeface="Sniglet"/>
              <a:sym typeface="Sniglet"/>
            </a:endParaRPr>
          </a:p>
        </p:txBody>
      </p:sp>
      <p:sp>
        <p:nvSpPr>
          <p:cNvPr id="193" name="Google Shape;193;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descr="Logo&#10;&#10;Description automatically generated" id="194" name="Google Shape;194;p31"/>
          <p:cNvPicPr preferRelativeResize="0"/>
          <p:nvPr/>
        </p:nvPicPr>
        <p:blipFill rotWithShape="1">
          <a:blip r:embed="rId3">
            <a:alphaModFix/>
          </a:blip>
          <a:srcRect b="0" l="0" r="0" t="0"/>
          <a:stretch/>
        </p:blipFill>
        <p:spPr>
          <a:xfrm>
            <a:off x="90132" y="0"/>
            <a:ext cx="1618363" cy="1555148"/>
          </a:xfrm>
          <a:prstGeom prst="rect">
            <a:avLst/>
          </a:prstGeom>
          <a:noFill/>
          <a:ln>
            <a:noFill/>
          </a:ln>
        </p:spPr>
      </p:pic>
      <p:sp>
        <p:nvSpPr>
          <p:cNvPr id="195" name="Google Shape;195;p31"/>
          <p:cNvSpPr txBox="1"/>
          <p:nvPr>
            <p:ph idx="1" type="body"/>
          </p:nvPr>
        </p:nvSpPr>
        <p:spPr>
          <a:xfrm>
            <a:off x="705675" y="1717225"/>
            <a:ext cx="3591600" cy="102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2400"/>
              <a:buNone/>
            </a:pPr>
            <a:r>
              <a:rPr lang="en" sz="4000"/>
              <a:t>How many did</a:t>
            </a:r>
            <a:br>
              <a:rPr lang="en" sz="4000"/>
            </a:br>
            <a:r>
              <a:rPr lang="en" sz="4000"/>
              <a:t>you say?</a:t>
            </a:r>
            <a:r>
              <a:rPr lang="en" sz="4000"/>
              <a:t>:</a:t>
            </a:r>
            <a:endParaRPr sz="4000"/>
          </a:p>
        </p:txBody>
      </p:sp>
      <p:sp>
        <p:nvSpPr>
          <p:cNvPr id="196" name="Google Shape;196;p31"/>
          <p:cNvSpPr txBox="1"/>
          <p:nvPr/>
        </p:nvSpPr>
        <p:spPr>
          <a:xfrm>
            <a:off x="883125" y="2915200"/>
            <a:ext cx="4203000" cy="1046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a:latin typeface="Sniglet"/>
                <a:ea typeface="Sniglet"/>
                <a:cs typeface="Sniglet"/>
                <a:sym typeface="Sniglet"/>
              </a:rPr>
              <a:t>Quantifiers will let you decide HOW MANY matches.</a:t>
            </a:r>
            <a:br>
              <a:rPr lang="en">
                <a:latin typeface="Sniglet"/>
                <a:ea typeface="Sniglet"/>
                <a:cs typeface="Sniglet"/>
                <a:sym typeface="Sniglet"/>
              </a:rPr>
            </a:br>
            <a:r>
              <a:rPr lang="en">
                <a:latin typeface="Sniglet"/>
                <a:ea typeface="Sniglet"/>
                <a:cs typeface="Sniglet"/>
                <a:sym typeface="Sniglet"/>
              </a:rPr>
              <a:t>Greedy vs Lazy is helpful to know.</a:t>
            </a:r>
            <a:endParaRPr>
              <a:latin typeface="Sniglet"/>
              <a:ea typeface="Sniglet"/>
              <a:cs typeface="Sniglet"/>
              <a:sym typeface="Sniglet"/>
            </a:endParaRPr>
          </a:p>
          <a:p>
            <a:pPr indent="0" lvl="0" marL="0" rtl="0" algn="l">
              <a:spcBef>
                <a:spcPts val="0"/>
              </a:spcBef>
              <a:spcAft>
                <a:spcPts val="0"/>
              </a:spcAft>
              <a:buNone/>
            </a:pPr>
            <a:r>
              <a:t/>
            </a:r>
            <a:endParaRPr>
              <a:latin typeface="Sniglet"/>
              <a:ea typeface="Sniglet"/>
              <a:cs typeface="Sniglet"/>
              <a:sym typeface="Sniglet"/>
            </a:endParaRPr>
          </a:p>
          <a:p>
            <a:pPr indent="0" lvl="0" marL="0" rtl="0" algn="l">
              <a:spcBef>
                <a:spcPts val="0"/>
              </a:spcBef>
              <a:spcAft>
                <a:spcPts val="0"/>
              </a:spcAft>
              <a:buNone/>
            </a:pPr>
            <a:r>
              <a:t/>
            </a:r>
            <a:endParaRPr>
              <a:latin typeface="Sniglet"/>
              <a:ea typeface="Sniglet"/>
              <a:cs typeface="Sniglet"/>
              <a:sym typeface="Snigle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00" name="Shape 200"/>
        <p:cNvGrpSpPr/>
        <p:nvPr/>
      </p:nvGrpSpPr>
      <p:grpSpPr>
        <a:xfrm>
          <a:off x="0" y="0"/>
          <a:ext cx="0" cy="0"/>
          <a:chOff x="0" y="0"/>
          <a:chExt cx="0" cy="0"/>
        </a:xfrm>
      </p:grpSpPr>
      <p:sp>
        <p:nvSpPr>
          <p:cNvPr id="201" name="Google Shape;201;p32"/>
          <p:cNvSpPr txBox="1"/>
          <p:nvPr>
            <p:ph idx="1" type="body"/>
          </p:nvPr>
        </p:nvSpPr>
        <p:spPr>
          <a:xfrm>
            <a:off x="4572000" y="967800"/>
            <a:ext cx="3332400" cy="320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2400"/>
              <a:buNone/>
            </a:pPr>
            <a:r>
              <a:rPr lang="en">
                <a:solidFill>
                  <a:schemeClr val="accent6"/>
                </a:solidFill>
                <a:latin typeface="Sniglet"/>
                <a:ea typeface="Sniglet"/>
                <a:cs typeface="Sniglet"/>
                <a:sym typeface="Sniglet"/>
              </a:rPr>
              <a:t>Start of String</a:t>
            </a:r>
            <a:r>
              <a:rPr lang="en">
                <a:solidFill>
                  <a:schemeClr val="accent6"/>
                </a:solidFill>
                <a:latin typeface="Sniglet"/>
                <a:ea typeface="Sniglet"/>
                <a:cs typeface="Sniglet"/>
                <a:sym typeface="Sniglet"/>
              </a:rPr>
              <a:t>:</a:t>
            </a:r>
            <a:endParaRPr>
              <a:solidFill>
                <a:schemeClr val="accent6"/>
              </a:solidFill>
              <a:latin typeface="Sniglet"/>
              <a:ea typeface="Sniglet"/>
              <a:cs typeface="Sniglet"/>
              <a:sym typeface="Sniglet"/>
            </a:endParaRPr>
          </a:p>
          <a:p>
            <a:pPr indent="0" lvl="0" marL="0" rtl="0" algn="ctr">
              <a:lnSpc>
                <a:spcPct val="100000"/>
              </a:lnSpc>
              <a:spcBef>
                <a:spcPts val="600"/>
              </a:spcBef>
              <a:spcAft>
                <a:spcPts val="0"/>
              </a:spcAft>
              <a:buSzPts val="2400"/>
              <a:buNone/>
            </a:pPr>
            <a:r>
              <a:rPr lang="en">
                <a:solidFill>
                  <a:schemeClr val="accent1"/>
                </a:solidFill>
                <a:latin typeface="Sniglet"/>
                <a:ea typeface="Sniglet"/>
                <a:cs typeface="Sniglet"/>
                <a:sym typeface="Sniglet"/>
              </a:rPr>
              <a:t>^ </a:t>
            </a:r>
            <a:r>
              <a:rPr lang="en">
                <a:solidFill>
                  <a:schemeClr val="dk1"/>
                </a:solidFill>
                <a:latin typeface="Sniglet"/>
                <a:ea typeface="Sniglet"/>
                <a:cs typeface="Sniglet"/>
                <a:sym typeface="Sniglet"/>
              </a:rPr>
              <a:t>&amp;</a:t>
            </a:r>
            <a:r>
              <a:rPr lang="en">
                <a:solidFill>
                  <a:schemeClr val="accent1"/>
                </a:solidFill>
                <a:latin typeface="Sniglet"/>
                <a:ea typeface="Sniglet"/>
                <a:cs typeface="Sniglet"/>
                <a:sym typeface="Sniglet"/>
              </a:rPr>
              <a:t> \A</a:t>
            </a:r>
            <a:endParaRPr>
              <a:solidFill>
                <a:schemeClr val="accent1"/>
              </a:solidFill>
              <a:latin typeface="Sniglet"/>
              <a:ea typeface="Sniglet"/>
              <a:cs typeface="Sniglet"/>
              <a:sym typeface="Sniglet"/>
            </a:endParaRPr>
          </a:p>
          <a:p>
            <a:pPr indent="0" lvl="0" marL="0" rtl="0" algn="ctr">
              <a:lnSpc>
                <a:spcPct val="100000"/>
              </a:lnSpc>
              <a:spcBef>
                <a:spcPts val="600"/>
              </a:spcBef>
              <a:spcAft>
                <a:spcPts val="0"/>
              </a:spcAft>
              <a:buSzPts val="2400"/>
              <a:buNone/>
            </a:pPr>
            <a:r>
              <a:rPr lang="en">
                <a:solidFill>
                  <a:schemeClr val="accent6"/>
                </a:solidFill>
                <a:latin typeface="Sniglet"/>
                <a:ea typeface="Sniglet"/>
                <a:cs typeface="Sniglet"/>
                <a:sym typeface="Sniglet"/>
              </a:rPr>
              <a:t>End of String</a:t>
            </a:r>
            <a:r>
              <a:rPr lang="en">
                <a:solidFill>
                  <a:schemeClr val="accent6"/>
                </a:solidFill>
                <a:latin typeface="Sniglet"/>
                <a:ea typeface="Sniglet"/>
                <a:cs typeface="Sniglet"/>
                <a:sym typeface="Sniglet"/>
              </a:rPr>
              <a:t>:</a:t>
            </a:r>
            <a:endParaRPr>
              <a:solidFill>
                <a:schemeClr val="accent6"/>
              </a:solidFill>
              <a:latin typeface="Sniglet"/>
              <a:ea typeface="Sniglet"/>
              <a:cs typeface="Sniglet"/>
              <a:sym typeface="Sniglet"/>
            </a:endParaRPr>
          </a:p>
          <a:p>
            <a:pPr indent="0" lvl="0" marL="0" rtl="0" algn="ctr">
              <a:lnSpc>
                <a:spcPct val="100000"/>
              </a:lnSpc>
              <a:spcBef>
                <a:spcPts val="600"/>
              </a:spcBef>
              <a:spcAft>
                <a:spcPts val="0"/>
              </a:spcAft>
              <a:buSzPts val="2400"/>
              <a:buNone/>
            </a:pPr>
            <a:r>
              <a:rPr lang="en">
                <a:solidFill>
                  <a:schemeClr val="accent1"/>
                </a:solidFill>
                <a:latin typeface="Sniglet"/>
                <a:ea typeface="Sniglet"/>
                <a:cs typeface="Sniglet"/>
                <a:sym typeface="Sniglet"/>
              </a:rPr>
              <a:t>$ </a:t>
            </a:r>
            <a:r>
              <a:rPr lang="en">
                <a:solidFill>
                  <a:schemeClr val="dk1"/>
                </a:solidFill>
                <a:latin typeface="Sniglet"/>
                <a:ea typeface="Sniglet"/>
                <a:cs typeface="Sniglet"/>
                <a:sym typeface="Sniglet"/>
              </a:rPr>
              <a:t>&amp;</a:t>
            </a:r>
            <a:r>
              <a:rPr lang="en">
                <a:solidFill>
                  <a:schemeClr val="accent1"/>
                </a:solidFill>
                <a:latin typeface="Sniglet"/>
                <a:ea typeface="Sniglet"/>
                <a:cs typeface="Sniglet"/>
                <a:sym typeface="Sniglet"/>
              </a:rPr>
              <a:t> \Z</a:t>
            </a:r>
            <a:endParaRPr>
              <a:solidFill>
                <a:schemeClr val="accent1"/>
              </a:solidFill>
              <a:latin typeface="Sniglet"/>
              <a:ea typeface="Sniglet"/>
              <a:cs typeface="Sniglet"/>
              <a:sym typeface="Sniglet"/>
            </a:endParaRPr>
          </a:p>
          <a:p>
            <a:pPr indent="0" lvl="0" marL="0" rtl="0" algn="ctr">
              <a:lnSpc>
                <a:spcPct val="100000"/>
              </a:lnSpc>
              <a:spcBef>
                <a:spcPts val="600"/>
              </a:spcBef>
              <a:spcAft>
                <a:spcPts val="0"/>
              </a:spcAft>
              <a:buSzPts val="2400"/>
              <a:buNone/>
            </a:pPr>
            <a:r>
              <a:rPr lang="en">
                <a:solidFill>
                  <a:schemeClr val="accent6"/>
                </a:solidFill>
                <a:latin typeface="Sniglet"/>
                <a:ea typeface="Sniglet"/>
                <a:cs typeface="Sniglet"/>
                <a:sym typeface="Sniglet"/>
              </a:rPr>
              <a:t>Start of Match:</a:t>
            </a:r>
            <a:endParaRPr>
              <a:solidFill>
                <a:schemeClr val="accent6"/>
              </a:solidFill>
              <a:latin typeface="Sniglet"/>
              <a:ea typeface="Sniglet"/>
              <a:cs typeface="Sniglet"/>
              <a:sym typeface="Sniglet"/>
            </a:endParaRPr>
          </a:p>
          <a:p>
            <a:pPr indent="0" lvl="0" marL="0" rtl="0" algn="ctr">
              <a:lnSpc>
                <a:spcPct val="100000"/>
              </a:lnSpc>
              <a:spcBef>
                <a:spcPts val="600"/>
              </a:spcBef>
              <a:spcAft>
                <a:spcPts val="0"/>
              </a:spcAft>
              <a:buSzPts val="2400"/>
              <a:buNone/>
            </a:pPr>
            <a:r>
              <a:rPr lang="en">
                <a:solidFill>
                  <a:schemeClr val="accent1"/>
                </a:solidFill>
                <a:latin typeface="Sniglet"/>
                <a:ea typeface="Sniglet"/>
                <a:cs typeface="Sniglet"/>
                <a:sym typeface="Sniglet"/>
              </a:rPr>
              <a:t>\G</a:t>
            </a:r>
            <a:endParaRPr>
              <a:solidFill>
                <a:schemeClr val="accent1"/>
              </a:solidFill>
              <a:latin typeface="Sniglet"/>
              <a:ea typeface="Sniglet"/>
              <a:cs typeface="Sniglet"/>
              <a:sym typeface="Sniglet"/>
            </a:endParaRPr>
          </a:p>
          <a:p>
            <a:pPr indent="0" lvl="0" marL="0" rtl="0" algn="ctr">
              <a:lnSpc>
                <a:spcPct val="100000"/>
              </a:lnSpc>
              <a:spcBef>
                <a:spcPts val="600"/>
              </a:spcBef>
              <a:spcAft>
                <a:spcPts val="0"/>
              </a:spcAft>
              <a:buSzPts val="2400"/>
              <a:buNone/>
            </a:pPr>
            <a:r>
              <a:rPr lang="en">
                <a:solidFill>
                  <a:schemeClr val="accent6"/>
                </a:solidFill>
                <a:latin typeface="Sniglet"/>
                <a:ea typeface="Sniglet"/>
                <a:cs typeface="Sniglet"/>
                <a:sym typeface="Sniglet"/>
              </a:rPr>
              <a:t>(Non)?Word</a:t>
            </a:r>
            <a:r>
              <a:rPr lang="en">
                <a:solidFill>
                  <a:schemeClr val="accent6"/>
                </a:solidFill>
                <a:latin typeface="Sniglet"/>
                <a:ea typeface="Sniglet"/>
                <a:cs typeface="Sniglet"/>
                <a:sym typeface="Sniglet"/>
              </a:rPr>
              <a:t>:</a:t>
            </a:r>
            <a:endParaRPr>
              <a:solidFill>
                <a:schemeClr val="accent6"/>
              </a:solidFill>
              <a:latin typeface="Sniglet"/>
              <a:ea typeface="Sniglet"/>
              <a:cs typeface="Sniglet"/>
              <a:sym typeface="Sniglet"/>
            </a:endParaRPr>
          </a:p>
          <a:p>
            <a:pPr indent="0" lvl="0" marL="0" rtl="0" algn="ctr">
              <a:lnSpc>
                <a:spcPct val="100000"/>
              </a:lnSpc>
              <a:spcBef>
                <a:spcPts val="600"/>
              </a:spcBef>
              <a:spcAft>
                <a:spcPts val="0"/>
              </a:spcAft>
              <a:buSzPts val="2400"/>
              <a:buNone/>
            </a:pPr>
            <a:r>
              <a:rPr lang="en">
                <a:solidFill>
                  <a:schemeClr val="accent1"/>
                </a:solidFill>
                <a:latin typeface="Sniglet"/>
                <a:ea typeface="Sniglet"/>
                <a:cs typeface="Sniglet"/>
                <a:sym typeface="Sniglet"/>
              </a:rPr>
              <a:t>\b </a:t>
            </a:r>
            <a:r>
              <a:rPr lang="en">
                <a:solidFill>
                  <a:schemeClr val="dk1"/>
                </a:solidFill>
                <a:latin typeface="Sniglet"/>
                <a:ea typeface="Sniglet"/>
                <a:cs typeface="Sniglet"/>
                <a:sym typeface="Sniglet"/>
              </a:rPr>
              <a:t>&amp;</a:t>
            </a:r>
            <a:r>
              <a:rPr lang="en">
                <a:solidFill>
                  <a:schemeClr val="accent1"/>
                </a:solidFill>
                <a:latin typeface="Sniglet"/>
                <a:ea typeface="Sniglet"/>
                <a:cs typeface="Sniglet"/>
                <a:sym typeface="Sniglet"/>
              </a:rPr>
              <a:t> \B</a:t>
            </a:r>
            <a:endParaRPr>
              <a:solidFill>
                <a:schemeClr val="accent1"/>
              </a:solidFill>
              <a:latin typeface="Sniglet"/>
              <a:ea typeface="Sniglet"/>
              <a:cs typeface="Sniglet"/>
              <a:sym typeface="Sniglet"/>
            </a:endParaRPr>
          </a:p>
        </p:txBody>
      </p:sp>
      <p:sp>
        <p:nvSpPr>
          <p:cNvPr id="202" name="Google Shape;202;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descr="Logo&#10;&#10;Description automatically generated" id="203" name="Google Shape;203;p32"/>
          <p:cNvPicPr preferRelativeResize="0"/>
          <p:nvPr/>
        </p:nvPicPr>
        <p:blipFill rotWithShape="1">
          <a:blip r:embed="rId3">
            <a:alphaModFix/>
          </a:blip>
          <a:srcRect b="0" l="0" r="0" t="0"/>
          <a:stretch/>
        </p:blipFill>
        <p:spPr>
          <a:xfrm>
            <a:off x="90132" y="0"/>
            <a:ext cx="1618363" cy="1555148"/>
          </a:xfrm>
          <a:prstGeom prst="rect">
            <a:avLst/>
          </a:prstGeom>
          <a:noFill/>
          <a:ln>
            <a:noFill/>
          </a:ln>
        </p:spPr>
      </p:pic>
      <p:sp>
        <p:nvSpPr>
          <p:cNvPr id="204" name="Google Shape;204;p32"/>
          <p:cNvSpPr txBox="1"/>
          <p:nvPr>
            <p:ph idx="1" type="body"/>
          </p:nvPr>
        </p:nvSpPr>
        <p:spPr>
          <a:xfrm>
            <a:off x="705675" y="1717225"/>
            <a:ext cx="3591600" cy="102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2400"/>
              <a:buNone/>
            </a:pPr>
            <a:r>
              <a:rPr lang="en" sz="4000"/>
              <a:t>WHERE YOU AT?</a:t>
            </a:r>
            <a:endParaRPr sz="4000"/>
          </a:p>
        </p:txBody>
      </p:sp>
      <p:sp>
        <p:nvSpPr>
          <p:cNvPr id="205" name="Google Shape;205;p32"/>
          <p:cNvSpPr txBox="1"/>
          <p:nvPr/>
        </p:nvSpPr>
        <p:spPr>
          <a:xfrm>
            <a:off x="883125" y="2915200"/>
            <a:ext cx="4203000" cy="12621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a:latin typeface="Sniglet"/>
                <a:ea typeface="Sniglet"/>
                <a:cs typeface="Sniglet"/>
                <a:sym typeface="Sniglet"/>
              </a:rPr>
              <a:t>Anchors</a:t>
            </a:r>
            <a:r>
              <a:rPr lang="en">
                <a:latin typeface="Sniglet"/>
                <a:ea typeface="Sniglet"/>
                <a:cs typeface="Sniglet"/>
                <a:sym typeface="Sniglet"/>
              </a:rPr>
              <a:t> will let you choose WHERE to start matching.</a:t>
            </a:r>
            <a:endParaRPr>
              <a:latin typeface="Sniglet"/>
              <a:ea typeface="Sniglet"/>
              <a:cs typeface="Sniglet"/>
              <a:sym typeface="Sniglet"/>
            </a:endParaRPr>
          </a:p>
          <a:p>
            <a:pPr indent="0" lvl="0" marL="0" rtl="0" algn="l">
              <a:spcBef>
                <a:spcPts val="0"/>
              </a:spcBef>
              <a:spcAft>
                <a:spcPts val="0"/>
              </a:spcAft>
              <a:buNone/>
            </a:pPr>
            <a:r>
              <a:rPr lang="en">
                <a:latin typeface="Sniglet"/>
                <a:ea typeface="Sniglet"/>
                <a:cs typeface="Sniglet"/>
                <a:sym typeface="Sniglet"/>
              </a:rPr>
              <a:t>These do not consume characters, but enable boundaries and positions.</a:t>
            </a:r>
            <a:endParaRPr>
              <a:latin typeface="Sniglet"/>
              <a:ea typeface="Sniglet"/>
              <a:cs typeface="Sniglet"/>
              <a:sym typeface="Sniglet"/>
            </a:endParaRPr>
          </a:p>
          <a:p>
            <a:pPr indent="0" lvl="0" marL="0" rtl="0" algn="l">
              <a:spcBef>
                <a:spcPts val="0"/>
              </a:spcBef>
              <a:spcAft>
                <a:spcPts val="0"/>
              </a:spcAft>
              <a:buNone/>
            </a:pPr>
            <a:r>
              <a:t/>
            </a:r>
            <a:endParaRPr>
              <a:latin typeface="Sniglet"/>
              <a:ea typeface="Sniglet"/>
              <a:cs typeface="Sniglet"/>
              <a:sym typeface="Snigle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09" name="Shape 209"/>
        <p:cNvGrpSpPr/>
        <p:nvPr/>
      </p:nvGrpSpPr>
      <p:grpSpPr>
        <a:xfrm>
          <a:off x="0" y="0"/>
          <a:ext cx="0" cy="0"/>
          <a:chOff x="0" y="0"/>
          <a:chExt cx="0" cy="0"/>
        </a:xfrm>
      </p:grpSpPr>
      <p:sp>
        <p:nvSpPr>
          <p:cNvPr id="210" name="Google Shape;210;p33"/>
          <p:cNvSpPr txBox="1"/>
          <p:nvPr>
            <p:ph type="title"/>
          </p:nvPr>
        </p:nvSpPr>
        <p:spPr>
          <a:xfrm rot="161729">
            <a:off x="976285" y="876908"/>
            <a:ext cx="7029878" cy="76013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regexamples - </a:t>
            </a:r>
            <a:r>
              <a:rPr lang="en" sz="2400">
                <a:latin typeface="Sniglet"/>
                <a:ea typeface="Sniglet"/>
                <a:cs typeface="Sniglet"/>
                <a:sym typeface="Sniglet"/>
              </a:rPr>
              <a:t>Lazy vs Greedy</a:t>
            </a:r>
            <a:endParaRPr sz="1800"/>
          </a:p>
        </p:txBody>
      </p:sp>
      <p:sp>
        <p:nvSpPr>
          <p:cNvPr id="211" name="Google Shape;211;p33"/>
          <p:cNvSpPr txBox="1"/>
          <p:nvPr>
            <p:ph idx="1" type="body"/>
          </p:nvPr>
        </p:nvSpPr>
        <p:spPr>
          <a:xfrm>
            <a:off x="1052025" y="1529425"/>
            <a:ext cx="6968100" cy="287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t/>
            </a:r>
            <a:endParaRPr sz="2400">
              <a:solidFill>
                <a:srgbClr val="CE2828"/>
              </a:solidFill>
              <a:latin typeface="Consolas"/>
              <a:ea typeface="Consolas"/>
              <a:cs typeface="Consolas"/>
              <a:sym typeface="Consolas"/>
            </a:endParaRPr>
          </a:p>
          <a:p>
            <a:pPr indent="0" lvl="0" marL="0" rtl="0" algn="l">
              <a:lnSpc>
                <a:spcPct val="100000"/>
              </a:lnSpc>
              <a:spcBef>
                <a:spcPts val="600"/>
              </a:spcBef>
              <a:spcAft>
                <a:spcPts val="0"/>
              </a:spcAft>
              <a:buSzPts val="3000"/>
              <a:buNone/>
            </a:pPr>
            <a:r>
              <a:rPr lang="en" sz="2400">
                <a:solidFill>
                  <a:srgbClr val="CE2828"/>
                </a:solidFill>
              </a:rPr>
              <a:t>”Clara” and ”Cary” teach REGEX</a:t>
            </a:r>
            <a:endParaRPr sz="2400">
              <a:solidFill>
                <a:srgbClr val="CE2828"/>
              </a:solidFill>
            </a:endParaRPr>
          </a:p>
          <a:p>
            <a:pPr indent="0" lvl="0" marL="0" rtl="0" algn="l">
              <a:lnSpc>
                <a:spcPct val="100000"/>
              </a:lnSpc>
              <a:spcBef>
                <a:spcPts val="600"/>
              </a:spcBef>
              <a:spcAft>
                <a:spcPts val="0"/>
              </a:spcAft>
              <a:buSzPts val="3000"/>
              <a:buNone/>
            </a:pPr>
            <a:r>
              <a:rPr lang="en" sz="1600"/>
              <a:t>x</a:t>
            </a:r>
            <a:r>
              <a:rPr lang="en" sz="2400"/>
              <a:t>	</a:t>
            </a:r>
            <a:r>
              <a:rPr lang="en" sz="2000">
                <a:solidFill>
                  <a:srgbClr val="CE2828"/>
                </a:solidFill>
                <a:latin typeface="Consolas"/>
                <a:ea typeface="Consolas"/>
                <a:cs typeface="Consolas"/>
                <a:sym typeface="Consolas"/>
              </a:rPr>
              <a:t>”.*” </a:t>
            </a:r>
            <a:r>
              <a:rPr lang="en" sz="2000"/>
              <a:t>and</a:t>
            </a:r>
            <a:r>
              <a:rPr lang="en" sz="2000">
                <a:solidFill>
                  <a:srgbClr val="CE2828"/>
                </a:solidFill>
                <a:latin typeface="Consolas"/>
                <a:ea typeface="Consolas"/>
                <a:cs typeface="Consolas"/>
                <a:sym typeface="Consolas"/>
              </a:rPr>
              <a:t> ”.+”</a:t>
            </a:r>
            <a:r>
              <a:rPr lang="en" sz="2000">
                <a:solidFill>
                  <a:srgbClr val="6AA84F"/>
                </a:solidFill>
                <a:latin typeface="Consolas"/>
                <a:ea typeface="Consolas"/>
                <a:cs typeface="Consolas"/>
                <a:sym typeface="Consolas"/>
              </a:rPr>
              <a:t> </a:t>
            </a:r>
            <a:r>
              <a:rPr lang="en" sz="2000"/>
              <a:t>match</a:t>
            </a:r>
            <a:r>
              <a:rPr lang="en" sz="2000">
                <a:solidFill>
                  <a:srgbClr val="6AA84F"/>
                </a:solidFill>
                <a:latin typeface="Consolas"/>
                <a:ea typeface="Consolas"/>
                <a:cs typeface="Consolas"/>
                <a:sym typeface="Consolas"/>
              </a:rPr>
              <a:t> </a:t>
            </a:r>
            <a:r>
              <a:rPr lang="en" sz="2000">
                <a:solidFill>
                  <a:srgbClr val="CE2828"/>
                </a:solidFill>
                <a:latin typeface="Consolas"/>
                <a:ea typeface="Consolas"/>
                <a:cs typeface="Consolas"/>
                <a:sym typeface="Consolas"/>
              </a:rPr>
              <a:t>”Clara” and ”Cary”</a:t>
            </a:r>
            <a:endParaRPr sz="2000">
              <a:solidFill>
                <a:srgbClr val="CE2828"/>
              </a:solidFill>
              <a:latin typeface="Consolas"/>
              <a:ea typeface="Consolas"/>
              <a:cs typeface="Consolas"/>
              <a:sym typeface="Consolas"/>
            </a:endParaRPr>
          </a:p>
          <a:p>
            <a:pPr indent="0" lvl="0" marL="0" rtl="0" algn="l">
              <a:lnSpc>
                <a:spcPct val="100000"/>
              </a:lnSpc>
              <a:spcBef>
                <a:spcPts val="600"/>
              </a:spcBef>
              <a:spcAft>
                <a:spcPts val="0"/>
              </a:spcAft>
              <a:buSzPts val="3000"/>
              <a:buNone/>
            </a:pPr>
            <a:r>
              <a:rPr lang="en" sz="1600"/>
              <a:t>Because it is </a:t>
            </a:r>
            <a:r>
              <a:rPr i="1" lang="en" sz="1600">
                <a:solidFill>
                  <a:srgbClr val="249651"/>
                </a:solidFill>
              </a:rPr>
              <a:t>greedy</a:t>
            </a:r>
            <a:br>
              <a:rPr lang="en" sz="2400">
                <a:solidFill>
                  <a:srgbClr val="6AA84F"/>
                </a:solidFill>
                <a:latin typeface="Consolas"/>
                <a:ea typeface="Consolas"/>
                <a:cs typeface="Consolas"/>
                <a:sym typeface="Consolas"/>
              </a:rPr>
            </a:br>
            <a:r>
              <a:rPr lang="en" sz="1600"/>
              <a:t>x</a:t>
            </a:r>
            <a:r>
              <a:rPr lang="en" sz="2400">
                <a:solidFill>
                  <a:srgbClr val="6AA84F"/>
                </a:solidFill>
                <a:latin typeface="Consolas"/>
                <a:ea typeface="Consolas"/>
                <a:cs typeface="Consolas"/>
                <a:sym typeface="Consolas"/>
              </a:rPr>
              <a:t>	</a:t>
            </a:r>
            <a:r>
              <a:rPr lang="en" sz="2000">
                <a:solidFill>
                  <a:srgbClr val="CE2828"/>
                </a:solidFill>
                <a:latin typeface="Consolas"/>
                <a:ea typeface="Consolas"/>
                <a:cs typeface="Consolas"/>
                <a:sym typeface="Consolas"/>
              </a:rPr>
              <a:t>”.*?”</a:t>
            </a:r>
            <a:r>
              <a:rPr lang="en" sz="2000">
                <a:solidFill>
                  <a:srgbClr val="6AA84F"/>
                </a:solidFill>
                <a:latin typeface="Consolas"/>
                <a:ea typeface="Consolas"/>
                <a:cs typeface="Consolas"/>
                <a:sym typeface="Consolas"/>
              </a:rPr>
              <a:t> </a:t>
            </a:r>
            <a:r>
              <a:rPr lang="en" sz="2000"/>
              <a:t>and</a:t>
            </a:r>
            <a:r>
              <a:rPr lang="en" sz="2000">
                <a:solidFill>
                  <a:srgbClr val="6AA84F"/>
                </a:solidFill>
                <a:latin typeface="Consolas"/>
                <a:ea typeface="Consolas"/>
                <a:cs typeface="Consolas"/>
                <a:sym typeface="Consolas"/>
              </a:rPr>
              <a:t> </a:t>
            </a:r>
            <a:r>
              <a:rPr lang="en" sz="2000">
                <a:solidFill>
                  <a:srgbClr val="CE2828"/>
                </a:solidFill>
                <a:latin typeface="Consolas"/>
                <a:ea typeface="Consolas"/>
                <a:cs typeface="Consolas"/>
                <a:sym typeface="Consolas"/>
              </a:rPr>
              <a:t>”.+?” </a:t>
            </a:r>
            <a:r>
              <a:rPr lang="en" sz="2000"/>
              <a:t>match</a:t>
            </a:r>
            <a:r>
              <a:rPr lang="en" sz="2000">
                <a:solidFill>
                  <a:srgbClr val="6AA84F"/>
                </a:solidFill>
                <a:latin typeface="Consolas"/>
                <a:ea typeface="Consolas"/>
                <a:cs typeface="Consolas"/>
                <a:sym typeface="Consolas"/>
              </a:rPr>
              <a:t> </a:t>
            </a:r>
            <a:r>
              <a:rPr lang="en" sz="2000">
                <a:solidFill>
                  <a:srgbClr val="CE2828"/>
                </a:solidFill>
                <a:latin typeface="Consolas"/>
                <a:ea typeface="Consolas"/>
                <a:cs typeface="Consolas"/>
                <a:sym typeface="Consolas"/>
              </a:rPr>
              <a:t>”Clara”</a:t>
            </a:r>
            <a:r>
              <a:rPr lang="en" sz="2000">
                <a:solidFill>
                  <a:srgbClr val="6AA84F"/>
                </a:solidFill>
                <a:latin typeface="Consolas"/>
                <a:ea typeface="Consolas"/>
                <a:cs typeface="Consolas"/>
                <a:sym typeface="Consolas"/>
              </a:rPr>
              <a:t> </a:t>
            </a:r>
            <a:r>
              <a:rPr i="1" lang="en" sz="2000">
                <a:solidFill>
                  <a:srgbClr val="6AA84F"/>
                </a:solidFill>
              </a:rPr>
              <a:t>OR</a:t>
            </a:r>
            <a:r>
              <a:rPr lang="en" sz="2000">
                <a:solidFill>
                  <a:srgbClr val="6AA84F"/>
                </a:solidFill>
                <a:latin typeface="Consolas"/>
                <a:ea typeface="Consolas"/>
                <a:cs typeface="Consolas"/>
                <a:sym typeface="Consolas"/>
              </a:rPr>
              <a:t> </a:t>
            </a:r>
            <a:r>
              <a:rPr lang="en" sz="2000">
                <a:solidFill>
                  <a:srgbClr val="CE2828"/>
                </a:solidFill>
                <a:latin typeface="Consolas"/>
                <a:ea typeface="Consolas"/>
                <a:cs typeface="Consolas"/>
                <a:sym typeface="Consolas"/>
              </a:rPr>
              <a:t>”Cary”</a:t>
            </a:r>
            <a:endParaRPr sz="1200">
              <a:latin typeface="Consolas"/>
              <a:ea typeface="Consolas"/>
              <a:cs typeface="Consolas"/>
              <a:sym typeface="Consolas"/>
            </a:endParaRPr>
          </a:p>
          <a:p>
            <a:pPr indent="0" lvl="0" marL="0" rtl="0" algn="l">
              <a:lnSpc>
                <a:spcPct val="100000"/>
              </a:lnSpc>
              <a:spcBef>
                <a:spcPts val="600"/>
              </a:spcBef>
              <a:spcAft>
                <a:spcPts val="0"/>
              </a:spcAft>
              <a:buSzPts val="3000"/>
              <a:buNone/>
            </a:pPr>
            <a:r>
              <a:rPr lang="en" sz="1600"/>
              <a:t>Because it is </a:t>
            </a:r>
            <a:r>
              <a:rPr i="1" lang="en" sz="1600">
                <a:solidFill>
                  <a:schemeClr val="accent6"/>
                </a:solidFill>
              </a:rPr>
              <a:t>lazy</a:t>
            </a:r>
            <a:endParaRPr i="1" sz="1600">
              <a:solidFill>
                <a:schemeClr val="accent6"/>
              </a:solidFill>
            </a:endParaRPr>
          </a:p>
        </p:txBody>
      </p:sp>
      <p:sp>
        <p:nvSpPr>
          <p:cNvPr id="212" name="Google Shape;212;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213" name="Google Shape;213;p33"/>
          <p:cNvPicPr preferRelativeResize="0"/>
          <p:nvPr/>
        </p:nvPicPr>
        <p:blipFill rotWithShape="1">
          <a:blip r:embed="rId3">
            <a:alphaModFix/>
          </a:blip>
          <a:srcRect b="0" l="0" r="0" t="0"/>
          <a:stretch/>
        </p:blipFill>
        <p:spPr>
          <a:xfrm>
            <a:off x="6121986" y="199031"/>
            <a:ext cx="2166454" cy="18599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17" name="Shape 217"/>
        <p:cNvGrpSpPr/>
        <p:nvPr/>
      </p:nvGrpSpPr>
      <p:grpSpPr>
        <a:xfrm>
          <a:off x="0" y="0"/>
          <a:ext cx="0" cy="0"/>
          <a:chOff x="0" y="0"/>
          <a:chExt cx="0" cy="0"/>
        </a:xfrm>
      </p:grpSpPr>
      <p:sp>
        <p:nvSpPr>
          <p:cNvPr id="218" name="Google Shape;218;p34"/>
          <p:cNvSpPr txBox="1"/>
          <p:nvPr>
            <p:ph type="title"/>
          </p:nvPr>
        </p:nvSpPr>
        <p:spPr>
          <a:xfrm rot="161729">
            <a:off x="976285" y="876908"/>
            <a:ext cx="7029878" cy="76013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REGEXAMPLES - </a:t>
            </a:r>
            <a:r>
              <a:rPr lang="en" sz="2400">
                <a:latin typeface="Sniglet"/>
                <a:ea typeface="Sniglet"/>
                <a:cs typeface="Sniglet"/>
                <a:sym typeface="Sniglet"/>
              </a:rPr>
              <a:t>Named Fields</a:t>
            </a:r>
            <a:r>
              <a:rPr lang="en"/>
              <a:t> </a:t>
            </a:r>
            <a:endParaRPr sz="1800"/>
          </a:p>
        </p:txBody>
      </p:sp>
      <p:sp>
        <p:nvSpPr>
          <p:cNvPr id="219" name="Google Shape;219;p34"/>
          <p:cNvSpPr txBox="1"/>
          <p:nvPr>
            <p:ph idx="1" type="body"/>
          </p:nvPr>
        </p:nvSpPr>
        <p:spPr>
          <a:xfrm>
            <a:off x="1052025" y="1537775"/>
            <a:ext cx="6968100" cy="287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If you liked it, then you shoulda put a name on it:</a:t>
            </a:r>
            <a:endParaRPr sz="1800"/>
          </a:p>
          <a:p>
            <a:pPr indent="457200" lvl="0" marL="0" rtl="0" algn="l">
              <a:lnSpc>
                <a:spcPct val="100000"/>
              </a:lnSpc>
              <a:spcBef>
                <a:spcPts val="600"/>
              </a:spcBef>
              <a:spcAft>
                <a:spcPts val="0"/>
              </a:spcAft>
              <a:buSzPts val="3000"/>
              <a:buNone/>
            </a:pPr>
            <a:r>
              <a:rPr lang="en" sz="2000">
                <a:solidFill>
                  <a:srgbClr val="6AA84F"/>
                </a:solidFill>
                <a:latin typeface="Consolas"/>
                <a:ea typeface="Consolas"/>
                <a:cs typeface="Consolas"/>
                <a:sym typeface="Consolas"/>
              </a:rPr>
              <a:t>pre-regex</a:t>
            </a:r>
            <a:r>
              <a:rPr lang="en" sz="2000">
                <a:latin typeface="Consolas"/>
                <a:ea typeface="Consolas"/>
                <a:cs typeface="Consolas"/>
                <a:sym typeface="Consolas"/>
              </a:rPr>
              <a:t>(?&lt;</a:t>
            </a:r>
            <a:r>
              <a:rPr lang="en" sz="2000">
                <a:solidFill>
                  <a:srgbClr val="0000FF"/>
                </a:solidFill>
                <a:latin typeface="Consolas"/>
                <a:ea typeface="Consolas"/>
                <a:cs typeface="Consolas"/>
                <a:sym typeface="Consolas"/>
              </a:rPr>
              <a:t>name</a:t>
            </a:r>
            <a:r>
              <a:rPr lang="en" sz="2000">
                <a:latin typeface="Consolas"/>
                <a:ea typeface="Consolas"/>
                <a:cs typeface="Consolas"/>
                <a:sym typeface="Consolas"/>
              </a:rPr>
              <a:t>&gt;</a:t>
            </a:r>
            <a:r>
              <a:rPr lang="en" sz="2000">
                <a:solidFill>
                  <a:schemeClr val="accent1"/>
                </a:solidFill>
                <a:latin typeface="Consolas"/>
                <a:ea typeface="Consolas"/>
                <a:cs typeface="Consolas"/>
                <a:sym typeface="Consolas"/>
              </a:rPr>
              <a:t>regex</a:t>
            </a:r>
            <a:r>
              <a:rPr lang="en" sz="2000">
                <a:latin typeface="Consolas"/>
                <a:ea typeface="Consolas"/>
                <a:cs typeface="Consolas"/>
                <a:sym typeface="Consolas"/>
              </a:rPr>
              <a:t>)</a:t>
            </a:r>
            <a:r>
              <a:rPr lang="en" sz="2000">
                <a:solidFill>
                  <a:srgbClr val="6AA84F"/>
                </a:solidFill>
                <a:latin typeface="Consolas"/>
                <a:ea typeface="Consolas"/>
                <a:cs typeface="Consolas"/>
                <a:sym typeface="Consolas"/>
              </a:rPr>
              <a:t>post-regex</a:t>
            </a:r>
            <a:endParaRPr sz="2000">
              <a:solidFill>
                <a:srgbClr val="6AA84F"/>
              </a:solidFill>
              <a:latin typeface="Consolas"/>
              <a:ea typeface="Consolas"/>
              <a:cs typeface="Consolas"/>
              <a:sym typeface="Consolas"/>
            </a:endParaRPr>
          </a:p>
          <a:p>
            <a:pPr indent="0" lvl="0" marL="0" rtl="0" algn="l">
              <a:lnSpc>
                <a:spcPct val="100000"/>
              </a:lnSpc>
              <a:spcBef>
                <a:spcPts val="600"/>
              </a:spcBef>
              <a:spcAft>
                <a:spcPts val="0"/>
              </a:spcAft>
              <a:buSzPts val="3000"/>
              <a:buNone/>
            </a:pPr>
            <a:r>
              <a:rPr lang="en" sz="1600"/>
              <a:t>The field </a:t>
            </a:r>
            <a:r>
              <a:rPr lang="en" sz="1600">
                <a:solidFill>
                  <a:srgbClr val="0000FF"/>
                </a:solidFill>
                <a:latin typeface="Consolas"/>
                <a:ea typeface="Consolas"/>
                <a:cs typeface="Consolas"/>
                <a:sym typeface="Consolas"/>
              </a:rPr>
              <a:t>name</a:t>
            </a:r>
            <a:r>
              <a:rPr lang="en" sz="1600"/>
              <a:t> will then contain the value matched by the </a:t>
            </a:r>
            <a:r>
              <a:rPr lang="en" sz="1600">
                <a:solidFill>
                  <a:schemeClr val="accent1"/>
                </a:solidFill>
                <a:latin typeface="Consolas"/>
                <a:ea typeface="Consolas"/>
                <a:cs typeface="Consolas"/>
                <a:sym typeface="Consolas"/>
              </a:rPr>
              <a:t>regex</a:t>
            </a:r>
            <a:r>
              <a:rPr lang="en" sz="1600"/>
              <a:t> pattern</a:t>
            </a:r>
            <a:endParaRPr sz="1600"/>
          </a:p>
          <a:p>
            <a:pPr indent="0" lvl="0" marL="0" rtl="0" algn="l">
              <a:spcBef>
                <a:spcPts val="600"/>
              </a:spcBef>
              <a:spcAft>
                <a:spcPts val="0"/>
              </a:spcAft>
              <a:buSzPts val="1100"/>
              <a:buNone/>
            </a:pPr>
            <a:r>
              <a:rPr lang="en" sz="2400">
                <a:solidFill>
                  <a:srgbClr val="CE2828"/>
                </a:solidFill>
              </a:rPr>
              <a:t>2022-10-18T10:15:00.000 Clara and Cary amaze audience at BSidesSPL22</a:t>
            </a:r>
            <a:endParaRPr sz="2400">
              <a:solidFill>
                <a:srgbClr val="CE2828"/>
              </a:solidFill>
            </a:endParaRPr>
          </a:p>
          <a:p>
            <a:pPr indent="0" lvl="0" marL="0" rtl="0" algn="l">
              <a:spcBef>
                <a:spcPts val="600"/>
              </a:spcBef>
              <a:spcAft>
                <a:spcPts val="0"/>
              </a:spcAft>
              <a:buSzPts val="1100"/>
              <a:buNone/>
            </a:pPr>
            <a:r>
              <a:rPr lang="en" sz="1400"/>
              <a:t>X</a:t>
            </a:r>
            <a:r>
              <a:rPr lang="en" sz="1600"/>
              <a:t>	</a:t>
            </a:r>
            <a:r>
              <a:rPr lang="en" sz="2000">
                <a:solidFill>
                  <a:srgbClr val="FF7900"/>
                </a:solidFill>
                <a:latin typeface="Consolas"/>
                <a:ea typeface="Consolas"/>
                <a:cs typeface="Consolas"/>
                <a:sym typeface="Consolas"/>
              </a:rPr>
              <a:t>.*\d\s(?&lt;</a:t>
            </a:r>
            <a:r>
              <a:rPr lang="en" sz="2000">
                <a:solidFill>
                  <a:srgbClr val="0000FF"/>
                </a:solidFill>
                <a:latin typeface="Consolas"/>
                <a:ea typeface="Consolas"/>
                <a:cs typeface="Consolas"/>
                <a:sym typeface="Consolas"/>
              </a:rPr>
              <a:t>teachers</a:t>
            </a:r>
            <a:r>
              <a:rPr lang="en" sz="2000">
                <a:solidFill>
                  <a:srgbClr val="FF7900"/>
                </a:solidFill>
                <a:latin typeface="Consolas"/>
                <a:ea typeface="Consolas"/>
                <a:cs typeface="Consolas"/>
                <a:sym typeface="Consolas"/>
              </a:rPr>
              <a:t>&gt;(\w+\s?){3})\samaze.*</a:t>
            </a:r>
            <a:endParaRPr sz="2000"/>
          </a:p>
          <a:p>
            <a:pPr indent="0" lvl="0" marL="0" rtl="0" algn="l">
              <a:spcBef>
                <a:spcPts val="600"/>
              </a:spcBef>
              <a:spcAft>
                <a:spcPts val="0"/>
              </a:spcAft>
              <a:buClr>
                <a:schemeClr val="dk1"/>
              </a:buClr>
              <a:buSzPts val="1100"/>
              <a:buFont typeface="Arial"/>
              <a:buNone/>
            </a:pPr>
            <a:r>
              <a:rPr lang="en" sz="2000"/>
              <a:t>puts “</a:t>
            </a:r>
            <a:r>
              <a:rPr lang="en" sz="2000">
                <a:solidFill>
                  <a:srgbClr val="CE2828"/>
                </a:solidFill>
              </a:rPr>
              <a:t>Clara and Cary</a:t>
            </a:r>
            <a:r>
              <a:rPr lang="en" sz="2000"/>
              <a:t>” text into a field called </a:t>
            </a:r>
            <a:r>
              <a:rPr lang="en" sz="2000">
                <a:solidFill>
                  <a:srgbClr val="0000FF"/>
                </a:solidFill>
              </a:rPr>
              <a:t>teachers</a:t>
            </a:r>
            <a:endParaRPr sz="2000">
              <a:solidFill>
                <a:srgbClr val="0000FF"/>
              </a:solidFill>
            </a:endParaRPr>
          </a:p>
        </p:txBody>
      </p:sp>
      <p:sp>
        <p:nvSpPr>
          <p:cNvPr id="220" name="Google Shape;220;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221" name="Google Shape;221;p34"/>
          <p:cNvPicPr preferRelativeResize="0"/>
          <p:nvPr/>
        </p:nvPicPr>
        <p:blipFill rotWithShape="1">
          <a:blip r:embed="rId3">
            <a:alphaModFix/>
          </a:blip>
          <a:srcRect b="0" l="0" r="0" t="0"/>
          <a:stretch/>
        </p:blipFill>
        <p:spPr>
          <a:xfrm>
            <a:off x="6121986" y="199031"/>
            <a:ext cx="2166454" cy="185991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25" name="Shape 225"/>
        <p:cNvGrpSpPr/>
        <p:nvPr/>
      </p:nvGrpSpPr>
      <p:grpSpPr>
        <a:xfrm>
          <a:off x="0" y="0"/>
          <a:ext cx="0" cy="0"/>
          <a:chOff x="0" y="0"/>
          <a:chExt cx="0" cy="0"/>
        </a:xfrm>
      </p:grpSpPr>
      <p:sp>
        <p:nvSpPr>
          <p:cNvPr id="226" name="Google Shape;226;p35"/>
          <p:cNvSpPr txBox="1"/>
          <p:nvPr>
            <p:ph type="title"/>
          </p:nvPr>
        </p:nvSpPr>
        <p:spPr>
          <a:xfrm rot="161729">
            <a:off x="976285" y="876908"/>
            <a:ext cx="7029878" cy="76013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REGEXAMPLES </a:t>
            </a:r>
            <a:r>
              <a:rPr lang="en"/>
              <a:t>- </a:t>
            </a:r>
            <a:r>
              <a:rPr lang="en" sz="2400">
                <a:latin typeface="Sniglet"/>
                <a:ea typeface="Sniglet"/>
                <a:cs typeface="Sniglet"/>
                <a:sym typeface="Sniglet"/>
              </a:rPr>
              <a:t>Named Fields Extended</a:t>
            </a:r>
            <a:endParaRPr/>
          </a:p>
        </p:txBody>
      </p:sp>
      <p:sp>
        <p:nvSpPr>
          <p:cNvPr id="227" name="Google Shape;227;p35"/>
          <p:cNvSpPr txBox="1"/>
          <p:nvPr>
            <p:ph idx="1" type="body"/>
          </p:nvPr>
        </p:nvSpPr>
        <p:spPr>
          <a:xfrm>
            <a:off x="1052050" y="1420500"/>
            <a:ext cx="6968100" cy="3429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2400">
                <a:solidFill>
                  <a:srgbClr val="CE2828"/>
                </a:solidFill>
              </a:rPr>
              <a:t>2022-10-18T10:15:00.000</a:t>
            </a:r>
            <a:r>
              <a:rPr lang="en" sz="2400">
                <a:solidFill>
                  <a:srgbClr val="FF4026"/>
                </a:solidFill>
              </a:rPr>
              <a:t> </a:t>
            </a:r>
            <a:r>
              <a:rPr lang="en" sz="2400">
                <a:solidFill>
                  <a:srgbClr val="FF7900"/>
                </a:solidFill>
              </a:rPr>
              <a:t>Clara and Cary amaze audience at BSidesSPL22</a:t>
            </a:r>
            <a:endParaRPr sz="2400">
              <a:solidFill>
                <a:srgbClr val="FF7900"/>
              </a:solidFill>
            </a:endParaRPr>
          </a:p>
          <a:p>
            <a:pPr indent="-355600" lvl="0" marL="457200" rtl="0" algn="l">
              <a:lnSpc>
                <a:spcPct val="100000"/>
              </a:lnSpc>
              <a:spcBef>
                <a:spcPts val="600"/>
              </a:spcBef>
              <a:spcAft>
                <a:spcPts val="0"/>
              </a:spcAft>
              <a:buSzPts val="2000"/>
              <a:buFont typeface="Consolas"/>
              <a:buChar char="×"/>
            </a:pPr>
            <a:r>
              <a:rPr lang="en" sz="2000">
                <a:solidFill>
                  <a:srgbClr val="CE2828"/>
                </a:solidFill>
                <a:latin typeface="Consolas"/>
                <a:ea typeface="Consolas"/>
                <a:cs typeface="Consolas"/>
                <a:sym typeface="Consolas"/>
              </a:rPr>
              <a:t>^(\d|-)+T(\d|:)+\.\d{3}</a:t>
            </a:r>
            <a:r>
              <a:rPr lang="en" sz="2000">
                <a:latin typeface="Consolas"/>
                <a:ea typeface="Consolas"/>
                <a:cs typeface="Consolas"/>
                <a:sym typeface="Consolas"/>
              </a:rPr>
              <a:t>\s</a:t>
            </a:r>
            <a:r>
              <a:rPr lang="en" sz="2000">
                <a:solidFill>
                  <a:srgbClr val="FF7900"/>
                </a:solidFill>
                <a:latin typeface="Consolas"/>
                <a:ea typeface="Consolas"/>
                <a:cs typeface="Consolas"/>
                <a:sym typeface="Consolas"/>
              </a:rPr>
              <a:t>.*</a:t>
            </a:r>
            <a:endParaRPr sz="2000">
              <a:solidFill>
                <a:srgbClr val="FF7900"/>
              </a:solidFill>
              <a:latin typeface="Consolas"/>
              <a:ea typeface="Consolas"/>
              <a:cs typeface="Consolas"/>
              <a:sym typeface="Consolas"/>
            </a:endParaRPr>
          </a:p>
          <a:p>
            <a:pPr indent="0" lvl="0" marL="0" rtl="0" algn="l">
              <a:lnSpc>
                <a:spcPct val="100000"/>
              </a:lnSpc>
              <a:spcBef>
                <a:spcPts val="600"/>
              </a:spcBef>
              <a:spcAft>
                <a:spcPts val="0"/>
              </a:spcAft>
              <a:buNone/>
            </a:pPr>
            <a:r>
              <a:t/>
            </a:r>
            <a:endParaRPr sz="2000">
              <a:solidFill>
                <a:srgbClr val="FF7900"/>
              </a:solidFill>
              <a:latin typeface="Consolas"/>
              <a:ea typeface="Consolas"/>
              <a:cs typeface="Consolas"/>
              <a:sym typeface="Consolas"/>
            </a:endParaRPr>
          </a:p>
          <a:p>
            <a:pPr indent="0" lvl="0" marL="0" rtl="0" algn="l">
              <a:lnSpc>
                <a:spcPct val="100000"/>
              </a:lnSpc>
              <a:spcBef>
                <a:spcPts val="600"/>
              </a:spcBef>
              <a:spcAft>
                <a:spcPts val="0"/>
              </a:spcAft>
              <a:buNone/>
            </a:pPr>
            <a:r>
              <a:t/>
            </a:r>
            <a:endParaRPr sz="2000">
              <a:solidFill>
                <a:srgbClr val="FF7900"/>
              </a:solidFill>
              <a:latin typeface="Consolas"/>
              <a:ea typeface="Consolas"/>
              <a:cs typeface="Consolas"/>
              <a:sym typeface="Consolas"/>
            </a:endParaRPr>
          </a:p>
          <a:p>
            <a:pPr indent="-355600" lvl="0" marL="457200" rtl="0" algn="l">
              <a:lnSpc>
                <a:spcPct val="100000"/>
              </a:lnSpc>
              <a:spcBef>
                <a:spcPts val="600"/>
              </a:spcBef>
              <a:spcAft>
                <a:spcPts val="0"/>
              </a:spcAft>
              <a:buSzPts val="2000"/>
              <a:buFont typeface="Consolas"/>
              <a:buChar char="×"/>
            </a:pPr>
            <a:r>
              <a:rPr lang="en" sz="2000">
                <a:solidFill>
                  <a:srgbClr val="CE2828"/>
                </a:solidFill>
                <a:latin typeface="Consolas"/>
                <a:ea typeface="Consolas"/>
                <a:cs typeface="Consolas"/>
                <a:sym typeface="Consolas"/>
              </a:rPr>
              <a:t>(?&lt;timestamp&gt;[^\s]+)</a:t>
            </a:r>
            <a:r>
              <a:rPr lang="en" sz="2000">
                <a:latin typeface="Consolas"/>
                <a:ea typeface="Consolas"/>
                <a:cs typeface="Consolas"/>
                <a:sym typeface="Consolas"/>
              </a:rPr>
              <a:t>\s</a:t>
            </a:r>
            <a:r>
              <a:rPr lang="en" sz="2000">
                <a:solidFill>
                  <a:srgbClr val="FF7900"/>
                </a:solidFill>
                <a:latin typeface="Consolas"/>
                <a:ea typeface="Consolas"/>
                <a:cs typeface="Consolas"/>
                <a:sym typeface="Consolas"/>
              </a:rPr>
              <a:t>(?&lt;message&gt;.*)</a:t>
            </a:r>
            <a:endParaRPr sz="2000">
              <a:solidFill>
                <a:srgbClr val="FF7900"/>
              </a:solidFill>
              <a:latin typeface="Consolas"/>
              <a:ea typeface="Consolas"/>
              <a:cs typeface="Consolas"/>
              <a:sym typeface="Consolas"/>
            </a:endParaRPr>
          </a:p>
        </p:txBody>
      </p:sp>
      <p:sp>
        <p:nvSpPr>
          <p:cNvPr id="228" name="Google Shape;228;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cxnSp>
        <p:nvCxnSpPr>
          <p:cNvPr id="229" name="Google Shape;229;p35"/>
          <p:cNvCxnSpPr/>
          <p:nvPr/>
        </p:nvCxnSpPr>
        <p:spPr>
          <a:xfrm flipH="1" rot="10800000">
            <a:off x="1483525" y="2652825"/>
            <a:ext cx="253800" cy="292800"/>
          </a:xfrm>
          <a:prstGeom prst="straightConnector1">
            <a:avLst/>
          </a:prstGeom>
          <a:noFill/>
          <a:ln cap="flat" cmpd="sng" w="9525">
            <a:solidFill>
              <a:schemeClr val="dk2"/>
            </a:solidFill>
            <a:prstDash val="solid"/>
            <a:round/>
            <a:headEnd len="med" w="med" type="none"/>
            <a:tailEnd len="med" w="med" type="stealth"/>
          </a:ln>
        </p:spPr>
      </p:cxnSp>
      <p:sp>
        <p:nvSpPr>
          <p:cNvPr id="230" name="Google Shape;230;p35"/>
          <p:cNvSpPr txBox="1"/>
          <p:nvPr/>
        </p:nvSpPr>
        <p:spPr>
          <a:xfrm>
            <a:off x="1039525" y="2896825"/>
            <a:ext cx="11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niglet"/>
                <a:ea typeface="Sniglet"/>
                <a:cs typeface="Sniglet"/>
                <a:sym typeface="Sniglet"/>
              </a:rPr>
              <a:t>Digits OR -</a:t>
            </a:r>
            <a:endParaRPr>
              <a:latin typeface="Sniglet"/>
              <a:ea typeface="Sniglet"/>
              <a:cs typeface="Sniglet"/>
              <a:sym typeface="Sniglet"/>
            </a:endParaRPr>
          </a:p>
        </p:txBody>
      </p:sp>
      <p:cxnSp>
        <p:nvCxnSpPr>
          <p:cNvPr id="231" name="Google Shape;231;p35"/>
          <p:cNvCxnSpPr/>
          <p:nvPr/>
        </p:nvCxnSpPr>
        <p:spPr>
          <a:xfrm flipH="1" rot="10800000">
            <a:off x="2709525" y="2652825"/>
            <a:ext cx="253800" cy="292800"/>
          </a:xfrm>
          <a:prstGeom prst="straightConnector1">
            <a:avLst/>
          </a:prstGeom>
          <a:noFill/>
          <a:ln cap="flat" cmpd="sng" w="9525">
            <a:solidFill>
              <a:schemeClr val="dk2"/>
            </a:solidFill>
            <a:prstDash val="solid"/>
            <a:round/>
            <a:headEnd len="med" w="med" type="none"/>
            <a:tailEnd len="med" w="med" type="stealth"/>
          </a:ln>
        </p:spPr>
      </p:cxnSp>
      <p:sp>
        <p:nvSpPr>
          <p:cNvPr id="232" name="Google Shape;232;p35"/>
          <p:cNvSpPr txBox="1"/>
          <p:nvPr/>
        </p:nvSpPr>
        <p:spPr>
          <a:xfrm>
            <a:off x="2181325" y="2896825"/>
            <a:ext cx="11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niglet"/>
                <a:ea typeface="Sniglet"/>
                <a:cs typeface="Sniglet"/>
                <a:sym typeface="Sniglet"/>
              </a:rPr>
              <a:t>Digits OR :</a:t>
            </a:r>
            <a:endParaRPr>
              <a:latin typeface="Sniglet"/>
              <a:ea typeface="Sniglet"/>
              <a:cs typeface="Sniglet"/>
              <a:sym typeface="Sniglet"/>
            </a:endParaRPr>
          </a:p>
        </p:txBody>
      </p:sp>
      <p:cxnSp>
        <p:nvCxnSpPr>
          <p:cNvPr id="233" name="Google Shape;233;p35"/>
          <p:cNvCxnSpPr/>
          <p:nvPr/>
        </p:nvCxnSpPr>
        <p:spPr>
          <a:xfrm flipH="1" rot="10800000">
            <a:off x="4199050" y="2647950"/>
            <a:ext cx="253800" cy="292800"/>
          </a:xfrm>
          <a:prstGeom prst="straightConnector1">
            <a:avLst/>
          </a:prstGeom>
          <a:noFill/>
          <a:ln cap="flat" cmpd="sng" w="9525">
            <a:solidFill>
              <a:schemeClr val="dk2"/>
            </a:solidFill>
            <a:prstDash val="solid"/>
            <a:round/>
            <a:headEnd len="med" w="med" type="none"/>
            <a:tailEnd len="med" w="med" type="stealth"/>
          </a:ln>
        </p:spPr>
      </p:cxnSp>
      <p:sp>
        <p:nvSpPr>
          <p:cNvPr id="234" name="Google Shape;234;p35"/>
          <p:cNvSpPr txBox="1"/>
          <p:nvPr/>
        </p:nvSpPr>
        <p:spPr>
          <a:xfrm>
            <a:off x="3491525" y="2891950"/>
            <a:ext cx="142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niglet"/>
                <a:ea typeface="Sniglet"/>
                <a:cs typeface="Sniglet"/>
                <a:sym typeface="Sniglet"/>
              </a:rPr>
              <a:t>Exactly 3 digits</a:t>
            </a:r>
            <a:endParaRPr>
              <a:latin typeface="Sniglet"/>
              <a:ea typeface="Sniglet"/>
              <a:cs typeface="Sniglet"/>
              <a:sym typeface="Sniglet"/>
            </a:endParaRPr>
          </a:p>
        </p:txBody>
      </p:sp>
      <p:cxnSp>
        <p:nvCxnSpPr>
          <p:cNvPr id="235" name="Google Shape;235;p35"/>
          <p:cNvCxnSpPr/>
          <p:nvPr/>
        </p:nvCxnSpPr>
        <p:spPr>
          <a:xfrm rot="10800000">
            <a:off x="5260500" y="2565150"/>
            <a:ext cx="467100" cy="375600"/>
          </a:xfrm>
          <a:prstGeom prst="straightConnector1">
            <a:avLst/>
          </a:prstGeom>
          <a:noFill/>
          <a:ln cap="flat" cmpd="sng" w="9525">
            <a:solidFill>
              <a:schemeClr val="dk2"/>
            </a:solidFill>
            <a:prstDash val="solid"/>
            <a:round/>
            <a:headEnd len="med" w="med" type="none"/>
            <a:tailEnd len="med" w="med" type="stealth"/>
          </a:ln>
        </p:spPr>
      </p:cxnSp>
      <p:sp>
        <p:nvSpPr>
          <p:cNvPr id="236" name="Google Shape;236;p35"/>
          <p:cNvSpPr txBox="1"/>
          <p:nvPr/>
        </p:nvSpPr>
        <p:spPr>
          <a:xfrm>
            <a:off x="5020075" y="2891950"/>
            <a:ext cx="142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niglet"/>
                <a:ea typeface="Sniglet"/>
                <a:cs typeface="Sniglet"/>
                <a:sym typeface="Sniglet"/>
              </a:rPr>
              <a:t>Everything else after space</a:t>
            </a:r>
            <a:endParaRPr>
              <a:latin typeface="Sniglet"/>
              <a:ea typeface="Sniglet"/>
              <a:cs typeface="Sniglet"/>
              <a:sym typeface="Sniglet"/>
            </a:endParaRPr>
          </a:p>
        </p:txBody>
      </p:sp>
      <p:cxnSp>
        <p:nvCxnSpPr>
          <p:cNvPr id="237" name="Google Shape;237;p35"/>
          <p:cNvCxnSpPr/>
          <p:nvPr/>
        </p:nvCxnSpPr>
        <p:spPr>
          <a:xfrm flipH="1" rot="10800000">
            <a:off x="2317625" y="3698275"/>
            <a:ext cx="253800" cy="292800"/>
          </a:xfrm>
          <a:prstGeom prst="straightConnector1">
            <a:avLst/>
          </a:prstGeom>
          <a:noFill/>
          <a:ln cap="flat" cmpd="sng" w="9525">
            <a:solidFill>
              <a:schemeClr val="dk2"/>
            </a:solidFill>
            <a:prstDash val="solid"/>
            <a:round/>
            <a:headEnd len="med" w="med" type="none"/>
            <a:tailEnd len="med" w="med" type="stealth"/>
          </a:ln>
        </p:spPr>
      </p:cxnSp>
      <p:sp>
        <p:nvSpPr>
          <p:cNvPr id="238" name="Google Shape;238;p35"/>
          <p:cNvSpPr txBox="1"/>
          <p:nvPr/>
        </p:nvSpPr>
        <p:spPr>
          <a:xfrm>
            <a:off x="1150025" y="3913000"/>
            <a:ext cx="258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niglet"/>
                <a:ea typeface="Sniglet"/>
                <a:cs typeface="Sniglet"/>
                <a:sym typeface="Sniglet"/>
              </a:rPr>
              <a:t>Create timestamp field with everything up to space</a:t>
            </a:r>
            <a:endParaRPr>
              <a:latin typeface="Sniglet"/>
              <a:ea typeface="Sniglet"/>
              <a:cs typeface="Sniglet"/>
              <a:sym typeface="Sniglet"/>
            </a:endParaRPr>
          </a:p>
        </p:txBody>
      </p:sp>
      <p:cxnSp>
        <p:nvCxnSpPr>
          <p:cNvPr id="239" name="Google Shape;239;p35"/>
          <p:cNvCxnSpPr/>
          <p:nvPr/>
        </p:nvCxnSpPr>
        <p:spPr>
          <a:xfrm flipH="1" rot="10800000">
            <a:off x="5367150" y="3729438"/>
            <a:ext cx="253800" cy="292800"/>
          </a:xfrm>
          <a:prstGeom prst="straightConnector1">
            <a:avLst/>
          </a:prstGeom>
          <a:noFill/>
          <a:ln cap="flat" cmpd="sng" w="9525">
            <a:solidFill>
              <a:schemeClr val="dk2"/>
            </a:solidFill>
            <a:prstDash val="solid"/>
            <a:round/>
            <a:headEnd len="med" w="med" type="none"/>
            <a:tailEnd len="med" w="med" type="stealth"/>
          </a:ln>
        </p:spPr>
      </p:cxnSp>
      <p:sp>
        <p:nvSpPr>
          <p:cNvPr id="240" name="Google Shape;240;p35"/>
          <p:cNvSpPr txBox="1"/>
          <p:nvPr/>
        </p:nvSpPr>
        <p:spPr>
          <a:xfrm>
            <a:off x="4199550" y="3944163"/>
            <a:ext cx="258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niglet"/>
                <a:ea typeface="Sniglet"/>
                <a:cs typeface="Sniglet"/>
                <a:sym typeface="Sniglet"/>
              </a:rPr>
              <a:t>Create message field with everything after space</a:t>
            </a:r>
            <a:endParaRPr>
              <a:latin typeface="Sniglet"/>
              <a:ea typeface="Sniglet"/>
              <a:cs typeface="Sniglet"/>
              <a:sym typeface="Sniglet"/>
            </a:endParaRPr>
          </a:p>
        </p:txBody>
      </p:sp>
      <p:pic>
        <p:nvPicPr>
          <p:cNvPr id="241" name="Google Shape;241;p35"/>
          <p:cNvPicPr preferRelativeResize="0"/>
          <p:nvPr/>
        </p:nvPicPr>
        <p:blipFill rotWithShape="1">
          <a:blip r:embed="rId3">
            <a:alphaModFix/>
          </a:blip>
          <a:srcRect b="0" l="0" r="0" t="0"/>
          <a:stretch/>
        </p:blipFill>
        <p:spPr>
          <a:xfrm>
            <a:off x="7014707" y="2858499"/>
            <a:ext cx="1946698" cy="197236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45" name="Shape 245"/>
        <p:cNvGrpSpPr/>
        <p:nvPr/>
      </p:nvGrpSpPr>
      <p:grpSpPr>
        <a:xfrm>
          <a:off x="0" y="0"/>
          <a:ext cx="0" cy="0"/>
          <a:chOff x="0" y="0"/>
          <a:chExt cx="0" cy="0"/>
        </a:xfrm>
      </p:grpSpPr>
      <p:sp>
        <p:nvSpPr>
          <p:cNvPr id="246" name="Google Shape;246;p36"/>
          <p:cNvSpPr txBox="1"/>
          <p:nvPr>
            <p:ph type="title"/>
          </p:nvPr>
        </p:nvSpPr>
        <p:spPr>
          <a:xfrm rot="161729">
            <a:off x="976285" y="876908"/>
            <a:ext cx="7029878" cy="76013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REGEXAMPLES </a:t>
            </a:r>
            <a:r>
              <a:rPr lang="en"/>
              <a:t>- </a:t>
            </a:r>
            <a:r>
              <a:rPr lang="en" sz="2400">
                <a:latin typeface="Sniglet"/>
                <a:ea typeface="Sniglet"/>
                <a:cs typeface="Sniglet"/>
                <a:sym typeface="Sniglet"/>
              </a:rPr>
              <a:t>Replace</a:t>
            </a:r>
            <a:endParaRPr/>
          </a:p>
        </p:txBody>
      </p:sp>
      <p:sp>
        <p:nvSpPr>
          <p:cNvPr id="247" name="Google Shape;247;p36"/>
          <p:cNvSpPr txBox="1"/>
          <p:nvPr>
            <p:ph idx="1" type="body"/>
          </p:nvPr>
        </p:nvSpPr>
        <p:spPr>
          <a:xfrm>
            <a:off x="1052050" y="1392650"/>
            <a:ext cx="6968100" cy="345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en" sz="2300">
                <a:solidFill>
                  <a:srgbClr val="CE2828"/>
                </a:solidFill>
              </a:rPr>
              <a:t>Regex is the </a:t>
            </a:r>
            <a:r>
              <a:rPr lang="en" sz="2300">
                <a:solidFill>
                  <a:srgbClr val="FF7900"/>
                </a:solidFill>
              </a:rPr>
              <a:t>worst</a:t>
            </a:r>
            <a:r>
              <a:rPr lang="en" sz="2300">
                <a:solidFill>
                  <a:srgbClr val="CE2828"/>
                </a:solidFill>
              </a:rPr>
              <a:t> tool ever!</a:t>
            </a:r>
            <a:endParaRPr sz="2300">
              <a:solidFill>
                <a:srgbClr val="CE2828"/>
              </a:solidFill>
            </a:endParaRPr>
          </a:p>
          <a:p>
            <a:pPr indent="-374650" lvl="0" marL="457200" rtl="0" algn="l">
              <a:lnSpc>
                <a:spcPct val="100000"/>
              </a:lnSpc>
              <a:spcBef>
                <a:spcPts val="600"/>
              </a:spcBef>
              <a:spcAft>
                <a:spcPts val="0"/>
              </a:spcAft>
              <a:buSzPts val="2300"/>
              <a:buChar char="×"/>
            </a:pPr>
            <a:r>
              <a:rPr lang="en" sz="2300"/>
              <a:t>Replace “worst” with “best”</a:t>
            </a:r>
            <a:endParaRPr sz="2300"/>
          </a:p>
          <a:p>
            <a:pPr indent="0" lvl="0" marL="0" rtl="0" algn="l">
              <a:lnSpc>
                <a:spcPct val="100000"/>
              </a:lnSpc>
              <a:spcBef>
                <a:spcPts val="600"/>
              </a:spcBef>
              <a:spcAft>
                <a:spcPts val="0"/>
              </a:spcAft>
              <a:buNone/>
            </a:pPr>
            <a:r>
              <a:rPr lang="en" sz="2300">
                <a:latin typeface="Consolas"/>
                <a:ea typeface="Consolas"/>
                <a:cs typeface="Consolas"/>
                <a:sym typeface="Consolas"/>
              </a:rPr>
              <a:t>| rex mode=sed “s/worst/best/g”</a:t>
            </a:r>
            <a:endParaRPr sz="2300">
              <a:latin typeface="Consolas"/>
              <a:ea typeface="Consolas"/>
              <a:cs typeface="Consolas"/>
              <a:sym typeface="Consolas"/>
            </a:endParaRPr>
          </a:p>
          <a:p>
            <a:pPr indent="-374650" lvl="0" marL="457200" rtl="0" algn="l">
              <a:lnSpc>
                <a:spcPct val="100000"/>
              </a:lnSpc>
              <a:spcBef>
                <a:spcPts val="600"/>
              </a:spcBef>
              <a:spcAft>
                <a:spcPts val="0"/>
              </a:spcAft>
              <a:buSzPts val="2300"/>
              <a:buChar char="×"/>
            </a:pPr>
            <a:r>
              <a:rPr lang="en" sz="2300">
                <a:solidFill>
                  <a:srgbClr val="CE2828"/>
                </a:solidFill>
              </a:rPr>
              <a:t>rex</a:t>
            </a:r>
            <a:r>
              <a:rPr lang="en" sz="2300"/>
              <a:t> is the </a:t>
            </a:r>
            <a:r>
              <a:rPr lang="en" sz="2300"/>
              <a:t>command for field extractions or character replacement</a:t>
            </a:r>
            <a:endParaRPr sz="2300"/>
          </a:p>
          <a:p>
            <a:pPr indent="-374650" lvl="0" marL="457200" rtl="0" algn="l">
              <a:lnSpc>
                <a:spcPct val="100000"/>
              </a:lnSpc>
              <a:spcBef>
                <a:spcPts val="0"/>
              </a:spcBef>
              <a:spcAft>
                <a:spcPts val="0"/>
              </a:spcAft>
              <a:buSzPts val="2300"/>
              <a:buChar char="×"/>
            </a:pPr>
            <a:r>
              <a:rPr lang="en" sz="2300">
                <a:solidFill>
                  <a:srgbClr val="CE2828"/>
                </a:solidFill>
              </a:rPr>
              <a:t>mode=sed</a:t>
            </a:r>
            <a:r>
              <a:rPr lang="en" sz="2300"/>
              <a:t> is the replacement mode</a:t>
            </a:r>
            <a:r>
              <a:rPr lang="en" sz="1900"/>
              <a:t> (stream editor)</a:t>
            </a:r>
            <a:endParaRPr sz="1900"/>
          </a:p>
          <a:p>
            <a:pPr indent="-374650" lvl="0" marL="457200" rtl="0" algn="l">
              <a:lnSpc>
                <a:spcPct val="100000"/>
              </a:lnSpc>
              <a:spcBef>
                <a:spcPts val="0"/>
              </a:spcBef>
              <a:spcAft>
                <a:spcPts val="0"/>
              </a:spcAft>
              <a:buSzPts val="2300"/>
              <a:buChar char="×"/>
            </a:pPr>
            <a:r>
              <a:rPr lang="en" sz="2300">
                <a:solidFill>
                  <a:srgbClr val="CE2828"/>
                </a:solidFill>
              </a:rPr>
              <a:t>s</a:t>
            </a:r>
            <a:r>
              <a:rPr lang="en" sz="2300"/>
              <a:t> is a command for substitute</a:t>
            </a:r>
            <a:endParaRPr sz="2300"/>
          </a:p>
          <a:p>
            <a:pPr indent="-374650" lvl="0" marL="457200" rtl="0" algn="l">
              <a:lnSpc>
                <a:spcPct val="100000"/>
              </a:lnSpc>
              <a:spcBef>
                <a:spcPts val="0"/>
              </a:spcBef>
              <a:spcAft>
                <a:spcPts val="0"/>
              </a:spcAft>
              <a:buSzPts val="2300"/>
              <a:buChar char="×"/>
            </a:pPr>
            <a:r>
              <a:rPr lang="en" sz="2300">
                <a:solidFill>
                  <a:srgbClr val="CE2828"/>
                </a:solidFill>
              </a:rPr>
              <a:t>g</a:t>
            </a:r>
            <a:r>
              <a:rPr lang="en" sz="2300"/>
              <a:t> is a flag for global</a:t>
            </a:r>
            <a:endParaRPr sz="2300"/>
          </a:p>
        </p:txBody>
      </p:sp>
      <p:sp>
        <p:nvSpPr>
          <p:cNvPr id="248" name="Google Shape;248;p3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249" name="Google Shape;249;p36"/>
          <p:cNvPicPr preferRelativeResize="0"/>
          <p:nvPr/>
        </p:nvPicPr>
        <p:blipFill rotWithShape="1">
          <a:blip r:embed="rId3">
            <a:alphaModFix/>
          </a:blip>
          <a:srcRect b="0" l="0" r="0" t="0"/>
          <a:stretch/>
        </p:blipFill>
        <p:spPr>
          <a:xfrm>
            <a:off x="6121986" y="199031"/>
            <a:ext cx="2166454" cy="185991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53" name="Shape 253"/>
        <p:cNvGrpSpPr/>
        <p:nvPr/>
      </p:nvGrpSpPr>
      <p:grpSpPr>
        <a:xfrm>
          <a:off x="0" y="0"/>
          <a:ext cx="0" cy="0"/>
          <a:chOff x="0" y="0"/>
          <a:chExt cx="0" cy="0"/>
        </a:xfrm>
      </p:grpSpPr>
      <p:sp>
        <p:nvSpPr>
          <p:cNvPr id="254" name="Google Shape;254;p37"/>
          <p:cNvSpPr txBox="1"/>
          <p:nvPr>
            <p:ph type="title"/>
          </p:nvPr>
        </p:nvSpPr>
        <p:spPr>
          <a:xfrm rot="161729">
            <a:off x="976285" y="876908"/>
            <a:ext cx="7029878" cy="76013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REGEXAMPLES</a:t>
            </a:r>
            <a:endParaRPr/>
          </a:p>
        </p:txBody>
      </p:sp>
      <p:sp>
        <p:nvSpPr>
          <p:cNvPr id="255" name="Google Shape;255;p37"/>
          <p:cNvSpPr txBox="1"/>
          <p:nvPr>
            <p:ph idx="1" type="body"/>
          </p:nvPr>
        </p:nvSpPr>
        <p:spPr>
          <a:xfrm>
            <a:off x="1052050" y="1301800"/>
            <a:ext cx="7331700" cy="253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3000"/>
              <a:buNone/>
            </a:pPr>
            <a:r>
              <a:rPr lang="en" sz="2400">
                <a:solidFill>
                  <a:srgbClr val="CE2828"/>
                </a:solidFill>
              </a:rPr>
              <a:t>Cary and Clara rock at regex!</a:t>
            </a:r>
            <a:endParaRPr sz="2400">
              <a:solidFill>
                <a:srgbClr val="CE2828"/>
              </a:solidFill>
            </a:endParaRPr>
          </a:p>
          <a:p>
            <a:pPr indent="-381000" lvl="0" marL="457200" rtl="0" algn="l">
              <a:lnSpc>
                <a:spcPct val="100000"/>
              </a:lnSpc>
              <a:spcBef>
                <a:spcPts val="600"/>
              </a:spcBef>
              <a:spcAft>
                <a:spcPts val="0"/>
              </a:spcAft>
              <a:buSzPts val="2400"/>
              <a:buChar char="×"/>
            </a:pPr>
            <a:r>
              <a:rPr lang="en" sz="2400"/>
              <a:t>Keep</a:t>
            </a:r>
            <a:r>
              <a:rPr lang="en" sz="2400"/>
              <a:t> “rock regex” but substitute “Cary and Clara”</a:t>
            </a:r>
            <a:endParaRPr sz="2400"/>
          </a:p>
          <a:p>
            <a:pPr indent="0" lvl="0" marL="0" rtl="0" algn="l">
              <a:lnSpc>
                <a:spcPct val="100000"/>
              </a:lnSpc>
              <a:spcBef>
                <a:spcPts val="600"/>
              </a:spcBef>
              <a:spcAft>
                <a:spcPts val="0"/>
              </a:spcAft>
              <a:buNone/>
            </a:pPr>
            <a:r>
              <a:rPr lang="en" sz="2200">
                <a:latin typeface="Consolas"/>
                <a:ea typeface="Consolas"/>
                <a:cs typeface="Consolas"/>
                <a:sym typeface="Consolas"/>
              </a:rPr>
              <a:t>| rex mode=sed “s/</a:t>
            </a:r>
            <a:r>
              <a:rPr lang="en" sz="2200">
                <a:solidFill>
                  <a:schemeClr val="accent2"/>
                </a:solidFill>
                <a:latin typeface="Consolas"/>
                <a:ea typeface="Consolas"/>
                <a:cs typeface="Consolas"/>
                <a:sym typeface="Consolas"/>
              </a:rPr>
              <a:t>(.*)(rock at regex)</a:t>
            </a:r>
            <a:r>
              <a:rPr lang="en" sz="2200">
                <a:latin typeface="Consolas"/>
                <a:ea typeface="Consolas"/>
                <a:cs typeface="Consolas"/>
                <a:sym typeface="Consolas"/>
              </a:rPr>
              <a:t>/</a:t>
            </a:r>
            <a:r>
              <a:rPr lang="en" sz="2200">
                <a:solidFill>
                  <a:srgbClr val="CE2828"/>
                </a:solidFill>
                <a:latin typeface="Consolas"/>
                <a:ea typeface="Consolas"/>
                <a:cs typeface="Consolas"/>
                <a:sym typeface="Consolas"/>
              </a:rPr>
              <a:t>I $2</a:t>
            </a:r>
            <a:r>
              <a:rPr lang="en" sz="2200">
                <a:latin typeface="Consolas"/>
                <a:ea typeface="Consolas"/>
                <a:cs typeface="Consolas"/>
                <a:sym typeface="Consolas"/>
              </a:rPr>
              <a:t>/g”</a:t>
            </a:r>
            <a:endParaRPr sz="2200">
              <a:latin typeface="Consolas"/>
              <a:ea typeface="Consolas"/>
              <a:cs typeface="Consolas"/>
              <a:sym typeface="Consolas"/>
            </a:endParaRPr>
          </a:p>
          <a:p>
            <a:pPr indent="0" lvl="0" marL="0" rtl="0" algn="l">
              <a:lnSpc>
                <a:spcPct val="100000"/>
              </a:lnSpc>
              <a:spcBef>
                <a:spcPts val="600"/>
              </a:spcBef>
              <a:spcAft>
                <a:spcPts val="0"/>
              </a:spcAft>
              <a:buNone/>
            </a:pPr>
            <a:r>
              <a:t/>
            </a:r>
            <a:endParaRPr sz="2200">
              <a:latin typeface="Consolas"/>
              <a:ea typeface="Consolas"/>
              <a:cs typeface="Consolas"/>
              <a:sym typeface="Consolas"/>
            </a:endParaRPr>
          </a:p>
          <a:p>
            <a:pPr indent="0" lvl="0" marL="0" rtl="0" algn="l">
              <a:lnSpc>
                <a:spcPct val="100000"/>
              </a:lnSpc>
              <a:spcBef>
                <a:spcPts val="600"/>
              </a:spcBef>
              <a:spcAft>
                <a:spcPts val="0"/>
              </a:spcAft>
              <a:buNone/>
            </a:pPr>
            <a:r>
              <a:t/>
            </a:r>
            <a:endParaRPr sz="2200">
              <a:latin typeface="Consolas"/>
              <a:ea typeface="Consolas"/>
              <a:cs typeface="Consolas"/>
              <a:sym typeface="Consolas"/>
            </a:endParaRPr>
          </a:p>
          <a:p>
            <a:pPr indent="0" lvl="0" marL="0" rtl="0" algn="l">
              <a:spcBef>
                <a:spcPts val="600"/>
              </a:spcBef>
              <a:spcAft>
                <a:spcPts val="0"/>
              </a:spcAft>
              <a:buClr>
                <a:schemeClr val="dk1"/>
              </a:buClr>
              <a:buSzPts val="3000"/>
              <a:buFont typeface="Arial"/>
              <a:buNone/>
            </a:pPr>
            <a:r>
              <a:rPr lang="en" sz="2400">
                <a:solidFill>
                  <a:srgbClr val="CE2828"/>
                </a:solidFill>
              </a:rPr>
              <a:t>I rock at regex!</a:t>
            </a:r>
            <a:endParaRPr sz="2200">
              <a:latin typeface="Consolas"/>
              <a:ea typeface="Consolas"/>
              <a:cs typeface="Consolas"/>
              <a:sym typeface="Consolas"/>
            </a:endParaRPr>
          </a:p>
        </p:txBody>
      </p:sp>
      <p:sp>
        <p:nvSpPr>
          <p:cNvPr id="256" name="Google Shape;256;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257" name="Google Shape;257;p37"/>
          <p:cNvPicPr preferRelativeResize="0"/>
          <p:nvPr/>
        </p:nvPicPr>
        <p:blipFill rotWithShape="1">
          <a:blip r:embed="rId3">
            <a:alphaModFix/>
          </a:blip>
          <a:srcRect b="0" l="0" r="0" t="0"/>
          <a:stretch/>
        </p:blipFill>
        <p:spPr>
          <a:xfrm>
            <a:off x="6121986" y="199031"/>
            <a:ext cx="2166454" cy="1859914"/>
          </a:xfrm>
          <a:prstGeom prst="rect">
            <a:avLst/>
          </a:prstGeom>
          <a:noFill/>
          <a:ln>
            <a:noFill/>
          </a:ln>
        </p:spPr>
      </p:pic>
      <p:sp>
        <p:nvSpPr>
          <p:cNvPr id="258" name="Google Shape;258;p37"/>
          <p:cNvSpPr txBox="1"/>
          <p:nvPr/>
        </p:nvSpPr>
        <p:spPr>
          <a:xfrm>
            <a:off x="4233650" y="2915200"/>
            <a:ext cx="18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9900"/>
                </a:solidFill>
                <a:latin typeface="Sniglet"/>
                <a:ea typeface="Sniglet"/>
                <a:cs typeface="Sniglet"/>
                <a:sym typeface="Sniglet"/>
              </a:rPr>
              <a:t>Creating two groups</a:t>
            </a:r>
            <a:endParaRPr>
              <a:solidFill>
                <a:srgbClr val="FF9900"/>
              </a:solidFill>
              <a:latin typeface="Sniglet"/>
              <a:ea typeface="Sniglet"/>
              <a:cs typeface="Sniglet"/>
              <a:sym typeface="Sniglet"/>
            </a:endParaRPr>
          </a:p>
        </p:txBody>
      </p:sp>
      <p:sp>
        <p:nvSpPr>
          <p:cNvPr id="259" name="Google Shape;259;p37"/>
          <p:cNvSpPr txBox="1"/>
          <p:nvPr/>
        </p:nvSpPr>
        <p:spPr>
          <a:xfrm>
            <a:off x="6072050" y="2915200"/>
            <a:ext cx="2144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E2828"/>
                </a:solidFill>
                <a:latin typeface="Sniglet"/>
                <a:ea typeface="Sniglet"/>
                <a:cs typeface="Sniglet"/>
                <a:sym typeface="Sniglet"/>
              </a:rPr>
              <a:t>Keeping the second group and replacing the rest</a:t>
            </a:r>
            <a:endParaRPr>
              <a:solidFill>
                <a:srgbClr val="CE2828"/>
              </a:solidFill>
              <a:latin typeface="Sniglet"/>
              <a:ea typeface="Sniglet"/>
              <a:cs typeface="Sniglet"/>
              <a:sym typeface="Sniglet"/>
            </a:endParaRPr>
          </a:p>
        </p:txBody>
      </p:sp>
      <p:cxnSp>
        <p:nvCxnSpPr>
          <p:cNvPr id="260" name="Google Shape;260;p37"/>
          <p:cNvCxnSpPr>
            <a:stCxn id="258" idx="0"/>
          </p:cNvCxnSpPr>
          <p:nvPr/>
        </p:nvCxnSpPr>
        <p:spPr>
          <a:xfrm flipH="1" rot="10800000">
            <a:off x="5152850" y="2664700"/>
            <a:ext cx="18600" cy="250500"/>
          </a:xfrm>
          <a:prstGeom prst="straightConnector1">
            <a:avLst/>
          </a:prstGeom>
          <a:noFill/>
          <a:ln cap="flat" cmpd="sng" w="9525">
            <a:solidFill>
              <a:schemeClr val="dk2"/>
            </a:solidFill>
            <a:prstDash val="solid"/>
            <a:round/>
            <a:headEnd len="med" w="med" type="none"/>
            <a:tailEnd len="med" w="med" type="stealth"/>
          </a:ln>
        </p:spPr>
      </p:cxnSp>
      <p:cxnSp>
        <p:nvCxnSpPr>
          <p:cNvPr id="261" name="Google Shape;261;p37"/>
          <p:cNvCxnSpPr>
            <a:stCxn id="259" idx="0"/>
          </p:cNvCxnSpPr>
          <p:nvPr/>
        </p:nvCxnSpPr>
        <p:spPr>
          <a:xfrm flipH="1" rot="10800000">
            <a:off x="7144400" y="2618200"/>
            <a:ext cx="41700" cy="297000"/>
          </a:xfrm>
          <a:prstGeom prst="straightConnector1">
            <a:avLst/>
          </a:prstGeom>
          <a:noFill/>
          <a:ln cap="flat" cmpd="sng" w="9525">
            <a:solidFill>
              <a:schemeClr val="dk2"/>
            </a:solidFill>
            <a:prstDash val="solid"/>
            <a:round/>
            <a:headEnd len="med" w="med" type="none"/>
            <a:tailEnd len="med" w="med" type="stealth"/>
          </a:ln>
        </p:spPr>
      </p:cxnSp>
      <p:sp>
        <p:nvSpPr>
          <p:cNvPr id="262" name="Google Shape;262;p37"/>
          <p:cNvSpPr txBox="1"/>
          <p:nvPr/>
        </p:nvSpPr>
        <p:spPr>
          <a:xfrm>
            <a:off x="1197675" y="3834400"/>
            <a:ext cx="63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niglet"/>
                <a:ea typeface="Sniglet"/>
                <a:cs typeface="Sniglet"/>
                <a:sym typeface="Sniglet"/>
              </a:rPr>
              <a:t>*Possible to do this with just one group </a:t>
            </a:r>
            <a:r>
              <a:rPr lang="en">
                <a:latin typeface="Consolas"/>
                <a:ea typeface="Consolas"/>
                <a:cs typeface="Consolas"/>
                <a:sym typeface="Consolas"/>
              </a:rPr>
              <a:t>(rock at regex)</a:t>
            </a:r>
            <a:r>
              <a:rPr lang="en">
                <a:latin typeface="Sniglet"/>
                <a:ea typeface="Sniglet"/>
                <a:cs typeface="Sniglet"/>
                <a:sym typeface="Sniglet"/>
              </a:rPr>
              <a:t> and use </a:t>
            </a:r>
            <a:r>
              <a:rPr lang="en">
                <a:latin typeface="Consolas"/>
                <a:ea typeface="Consolas"/>
                <a:cs typeface="Consolas"/>
                <a:sym typeface="Consolas"/>
              </a:rPr>
              <a:t>$1</a:t>
            </a:r>
            <a:endParaRPr>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49651"/>
        </a:solidFill>
      </p:bgPr>
    </p:bg>
    <p:spTree>
      <p:nvGrpSpPr>
        <p:cNvPr id="266" name="Shape 266"/>
        <p:cNvGrpSpPr/>
        <p:nvPr/>
      </p:nvGrpSpPr>
      <p:grpSpPr>
        <a:xfrm>
          <a:off x="0" y="0"/>
          <a:ext cx="0" cy="0"/>
          <a:chOff x="0" y="0"/>
          <a:chExt cx="0" cy="0"/>
        </a:xfrm>
      </p:grpSpPr>
      <p:sp>
        <p:nvSpPr>
          <p:cNvPr id="267" name="Google Shape;267;p38"/>
          <p:cNvSpPr txBox="1"/>
          <p:nvPr>
            <p:ph idx="1" type="body"/>
          </p:nvPr>
        </p:nvSpPr>
        <p:spPr>
          <a:xfrm>
            <a:off x="1073625" y="1550125"/>
            <a:ext cx="3396300" cy="136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lang="en">
                <a:solidFill>
                  <a:srgbClr val="FF0000"/>
                </a:solidFill>
              </a:rPr>
              <a:t>Delimited values:</a:t>
            </a:r>
            <a:endParaRPr>
              <a:solidFill>
                <a:srgbClr val="FF0000"/>
              </a:solidFill>
            </a:endParaRPr>
          </a:p>
          <a:p>
            <a:pPr indent="0" lvl="0" marL="0" rtl="0" algn="l">
              <a:lnSpc>
                <a:spcPct val="100000"/>
              </a:lnSpc>
              <a:spcBef>
                <a:spcPts val="600"/>
              </a:spcBef>
              <a:spcAft>
                <a:spcPts val="0"/>
              </a:spcAft>
              <a:buNone/>
            </a:pPr>
            <a:r>
              <a:rPr lang="en"/>
              <a:t>	</a:t>
            </a:r>
            <a:r>
              <a:rPr lang="en">
                <a:solidFill>
                  <a:srgbClr val="00A7EB"/>
                </a:solidFill>
              </a:rPr>
              <a:t>“</a:t>
            </a:r>
            <a:r>
              <a:rPr lang="en">
                <a:solidFill>
                  <a:srgbClr val="00A7EB"/>
                </a:solidFill>
              </a:rPr>
              <a:t>The value”</a:t>
            </a:r>
            <a:endParaRPr>
              <a:solidFill>
                <a:srgbClr val="00A7EB"/>
              </a:solidFill>
            </a:endParaRPr>
          </a:p>
          <a:p>
            <a:pPr indent="0" lvl="0" marL="0" rtl="0" algn="l">
              <a:lnSpc>
                <a:spcPct val="100000"/>
              </a:lnSpc>
              <a:spcBef>
                <a:spcPts val="600"/>
              </a:spcBef>
              <a:spcAft>
                <a:spcPts val="0"/>
              </a:spcAft>
              <a:buNone/>
            </a:pPr>
            <a:r>
              <a:rPr lang="en" sz="2000">
                <a:latin typeface="Consolas"/>
                <a:ea typeface="Consolas"/>
                <a:cs typeface="Consolas"/>
                <a:sym typeface="Consolas"/>
              </a:rPr>
              <a:t>“</a:t>
            </a:r>
            <a:r>
              <a:rPr lang="en" sz="2000">
                <a:latin typeface="Consolas"/>
                <a:ea typeface="Consolas"/>
                <a:cs typeface="Consolas"/>
                <a:sym typeface="Consolas"/>
              </a:rPr>
              <a:t>(?&lt;the_value&gt;[^”]+)”</a:t>
            </a:r>
            <a:endParaRPr sz="2000">
              <a:latin typeface="Consolas"/>
              <a:ea typeface="Consolas"/>
              <a:cs typeface="Consolas"/>
              <a:sym typeface="Consolas"/>
            </a:endParaRPr>
          </a:p>
          <a:p>
            <a:pPr indent="0" lvl="0" marL="0" rtl="0" algn="l">
              <a:lnSpc>
                <a:spcPct val="100000"/>
              </a:lnSpc>
              <a:spcBef>
                <a:spcPts val="600"/>
              </a:spcBef>
              <a:spcAft>
                <a:spcPts val="0"/>
              </a:spcAft>
              <a:buNone/>
            </a:pPr>
            <a:r>
              <a:rPr lang="en"/>
              <a:t>	</a:t>
            </a:r>
            <a:endParaRPr/>
          </a:p>
        </p:txBody>
      </p:sp>
      <p:sp>
        <p:nvSpPr>
          <p:cNvPr id="268" name="Google Shape;268;p38"/>
          <p:cNvSpPr txBox="1"/>
          <p:nvPr>
            <p:ph type="title"/>
          </p:nvPr>
        </p:nvSpPr>
        <p:spPr>
          <a:xfrm rot="161729">
            <a:off x="976285" y="876908"/>
            <a:ext cx="7029878" cy="76013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regexamples</a:t>
            </a:r>
            <a:endParaRPr/>
          </a:p>
        </p:txBody>
      </p:sp>
      <p:sp>
        <p:nvSpPr>
          <p:cNvPr id="269" name="Google Shape;269;p38"/>
          <p:cNvSpPr txBox="1"/>
          <p:nvPr>
            <p:ph idx="2" type="body"/>
          </p:nvPr>
        </p:nvSpPr>
        <p:spPr>
          <a:xfrm>
            <a:off x="1073625" y="2915425"/>
            <a:ext cx="6715800" cy="166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lang="en">
                <a:solidFill>
                  <a:srgbClr val="FF0000"/>
                </a:solidFill>
              </a:rPr>
              <a:t>Delimited lists:</a:t>
            </a:r>
            <a:endParaRPr>
              <a:solidFill>
                <a:srgbClr val="FF0000"/>
              </a:solidFill>
            </a:endParaRPr>
          </a:p>
          <a:p>
            <a:pPr indent="0" lvl="0" marL="0" rtl="0" algn="l">
              <a:lnSpc>
                <a:spcPct val="100000"/>
              </a:lnSpc>
              <a:spcBef>
                <a:spcPts val="600"/>
              </a:spcBef>
              <a:spcAft>
                <a:spcPts val="0"/>
              </a:spcAft>
              <a:buNone/>
            </a:pPr>
            <a:r>
              <a:rPr lang="en"/>
              <a:t>	</a:t>
            </a:r>
            <a:r>
              <a:rPr lang="en">
                <a:solidFill>
                  <a:srgbClr val="00A7EB"/>
                </a:solidFill>
              </a:rPr>
              <a:t>First, 2nd, third</a:t>
            </a:r>
            <a:endParaRPr>
              <a:solidFill>
                <a:srgbClr val="00A7EB"/>
              </a:solidFill>
            </a:endParaRPr>
          </a:p>
          <a:p>
            <a:pPr indent="0" lvl="0" marL="0" rtl="0" algn="l">
              <a:lnSpc>
                <a:spcPct val="100000"/>
              </a:lnSpc>
              <a:spcBef>
                <a:spcPts val="600"/>
              </a:spcBef>
              <a:spcAft>
                <a:spcPts val="0"/>
              </a:spcAft>
              <a:buNone/>
            </a:pPr>
            <a:r>
              <a:rPr lang="en" sz="2000">
                <a:latin typeface="Consolas"/>
                <a:ea typeface="Consolas"/>
                <a:cs typeface="Consolas"/>
                <a:sym typeface="Consolas"/>
              </a:rPr>
              <a:t>(?&lt;one&gt;[^,]+),(?&lt;two&gt;[^,]+),(?&lt;three&gt;[^,]+)</a:t>
            </a:r>
            <a:endParaRPr sz="2000">
              <a:latin typeface="Consolas"/>
              <a:ea typeface="Consolas"/>
              <a:cs typeface="Consolas"/>
              <a:sym typeface="Consolas"/>
            </a:endParaRPr>
          </a:p>
        </p:txBody>
      </p:sp>
      <p:sp>
        <p:nvSpPr>
          <p:cNvPr id="270" name="Google Shape;270;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descr="Logo&#10;&#10;Description automatically generated" id="271" name="Google Shape;271;p38"/>
          <p:cNvPicPr preferRelativeResize="0"/>
          <p:nvPr/>
        </p:nvPicPr>
        <p:blipFill rotWithShape="1">
          <a:blip r:embed="rId3">
            <a:alphaModFix/>
          </a:blip>
          <a:srcRect b="0" l="0" r="0" t="0"/>
          <a:stretch/>
        </p:blipFill>
        <p:spPr>
          <a:xfrm>
            <a:off x="7264285" y="332719"/>
            <a:ext cx="1628566" cy="10857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0" name="Shape 100"/>
        <p:cNvGrpSpPr/>
        <p:nvPr/>
      </p:nvGrpSpPr>
      <p:grpSpPr>
        <a:xfrm>
          <a:off x="0" y="0"/>
          <a:ext cx="0" cy="0"/>
          <a:chOff x="0" y="0"/>
          <a:chExt cx="0" cy="0"/>
        </a:xfrm>
      </p:grpSpPr>
      <p:sp>
        <p:nvSpPr>
          <p:cNvPr id="101" name="Google Shape;101;p21"/>
          <p:cNvSpPr txBox="1"/>
          <p:nvPr>
            <p:ph idx="4294967295" type="ctrTitle"/>
          </p:nvPr>
        </p:nvSpPr>
        <p:spPr>
          <a:xfrm>
            <a:off x="176204" y="2784401"/>
            <a:ext cx="4229400" cy="1159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Bangers"/>
              <a:buNone/>
            </a:pPr>
            <a:r>
              <a:rPr b="0" i="0" lang="en" sz="12000" u="none" cap="none" strike="noStrike">
                <a:solidFill>
                  <a:schemeClr val="lt1"/>
                </a:solidFill>
                <a:latin typeface="Bangers"/>
                <a:ea typeface="Bangers"/>
                <a:cs typeface="Bangers"/>
                <a:sym typeface="Bangers"/>
              </a:rPr>
              <a:t>Hello!</a:t>
            </a:r>
            <a:endParaRPr b="0" i="0" sz="12000" u="none" cap="none" strike="noStrike">
              <a:solidFill>
                <a:schemeClr val="lt1"/>
              </a:solidFill>
              <a:latin typeface="Bangers"/>
              <a:ea typeface="Bangers"/>
              <a:cs typeface="Bangers"/>
              <a:sym typeface="Bangers"/>
            </a:endParaRPr>
          </a:p>
        </p:txBody>
      </p:sp>
      <p:pic>
        <p:nvPicPr>
          <p:cNvPr id="102" name="Google Shape;102;p21"/>
          <p:cNvPicPr preferRelativeResize="0"/>
          <p:nvPr/>
        </p:nvPicPr>
        <p:blipFill rotWithShape="1">
          <a:blip r:embed="rId3">
            <a:alphaModFix/>
          </a:blip>
          <a:srcRect b="0" l="13201" r="13209" t="0"/>
          <a:stretch/>
        </p:blipFill>
        <p:spPr>
          <a:xfrm>
            <a:off x="4195362" y="185054"/>
            <a:ext cx="4479000" cy="4564800"/>
          </a:xfrm>
          <a:prstGeom prst="wedgeEllipseCallout">
            <a:avLst>
              <a:gd fmla="val -60049" name="adj1"/>
              <a:gd fmla="val 34410" name="adj2"/>
            </a:avLst>
          </a:prstGeom>
          <a:noFill/>
          <a:ln cap="flat" cmpd="sng" w="76200">
            <a:solidFill>
              <a:srgbClr val="000000"/>
            </a:solidFill>
            <a:prstDash val="solid"/>
            <a:miter lim="8000"/>
            <a:headEnd len="sm" w="sm" type="none"/>
            <a:tailEnd len="sm" w="sm" type="none"/>
          </a:ln>
        </p:spPr>
      </p:pic>
      <p:sp>
        <p:nvSpPr>
          <p:cNvPr id="103" name="Google Shape;103;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descr="Logo&#10;&#10;Description automatically generated" id="104" name="Google Shape;104;p21"/>
          <p:cNvPicPr preferRelativeResize="0"/>
          <p:nvPr/>
        </p:nvPicPr>
        <p:blipFill rotWithShape="1">
          <a:blip r:embed="rId4">
            <a:alphaModFix/>
          </a:blip>
          <a:srcRect b="0" l="0" r="0" t="0"/>
          <a:stretch/>
        </p:blipFill>
        <p:spPr>
          <a:xfrm>
            <a:off x="2404028" y="0"/>
            <a:ext cx="2512561" cy="188442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49651"/>
        </a:solidFill>
      </p:bgPr>
    </p:bg>
    <p:spTree>
      <p:nvGrpSpPr>
        <p:cNvPr id="275" name="Shape 275"/>
        <p:cNvGrpSpPr/>
        <p:nvPr/>
      </p:nvGrpSpPr>
      <p:grpSpPr>
        <a:xfrm>
          <a:off x="0" y="0"/>
          <a:ext cx="0" cy="0"/>
          <a:chOff x="0" y="0"/>
          <a:chExt cx="0" cy="0"/>
        </a:xfrm>
      </p:grpSpPr>
      <p:sp>
        <p:nvSpPr>
          <p:cNvPr id="276" name="Google Shape;276;p39"/>
          <p:cNvSpPr txBox="1"/>
          <p:nvPr>
            <p:ph idx="1" type="body"/>
          </p:nvPr>
        </p:nvSpPr>
        <p:spPr>
          <a:xfrm>
            <a:off x="1039525" y="1540674"/>
            <a:ext cx="4782300" cy="126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200"/>
              <a:buNone/>
            </a:pPr>
            <a:r>
              <a:rPr lang="en">
                <a:solidFill>
                  <a:srgbClr val="FF0000"/>
                </a:solidFill>
              </a:rPr>
              <a:t>Extract IP address</a:t>
            </a:r>
            <a:endParaRPr>
              <a:solidFill>
                <a:srgbClr val="FF0000"/>
              </a:solidFill>
            </a:endParaRPr>
          </a:p>
          <a:p>
            <a:pPr indent="0" lvl="0" marL="0" rtl="0" algn="l">
              <a:lnSpc>
                <a:spcPct val="100000"/>
              </a:lnSpc>
              <a:spcBef>
                <a:spcPts val="600"/>
              </a:spcBef>
              <a:spcAft>
                <a:spcPts val="0"/>
              </a:spcAft>
              <a:buNone/>
            </a:pPr>
            <a:r>
              <a:rPr lang="en" sz="2100">
                <a:solidFill>
                  <a:srgbClr val="00A7EB"/>
                </a:solidFill>
              </a:rPr>
              <a:t>10.0.0.1</a:t>
            </a:r>
            <a:endParaRPr sz="2100">
              <a:solidFill>
                <a:srgbClr val="00A7EB"/>
              </a:solidFill>
            </a:endParaRPr>
          </a:p>
          <a:p>
            <a:pPr indent="0" lvl="0" marL="0" rtl="0" algn="l">
              <a:lnSpc>
                <a:spcPct val="100000"/>
              </a:lnSpc>
              <a:spcBef>
                <a:spcPts val="600"/>
              </a:spcBef>
              <a:spcAft>
                <a:spcPts val="0"/>
              </a:spcAft>
              <a:buNone/>
            </a:pPr>
            <a:r>
              <a:rPr lang="en" sz="2000">
                <a:latin typeface="Consolas"/>
                <a:ea typeface="Consolas"/>
                <a:cs typeface="Consolas"/>
                <a:sym typeface="Consolas"/>
              </a:rPr>
              <a:t>(</a:t>
            </a:r>
            <a:r>
              <a:rPr lang="en" sz="2000">
                <a:solidFill>
                  <a:srgbClr val="249651"/>
                </a:solidFill>
                <a:latin typeface="Consolas"/>
                <a:ea typeface="Consolas"/>
                <a:cs typeface="Consolas"/>
                <a:sym typeface="Consolas"/>
              </a:rPr>
              <a:t>?&lt;ip_address&gt;</a:t>
            </a:r>
            <a:r>
              <a:rPr lang="en" sz="2000">
                <a:solidFill>
                  <a:srgbClr val="824BB0"/>
                </a:solidFill>
                <a:latin typeface="Consolas"/>
                <a:ea typeface="Consolas"/>
                <a:cs typeface="Consolas"/>
                <a:sym typeface="Consolas"/>
              </a:rPr>
              <a:t>(\d+\.){3}\d+</a:t>
            </a:r>
            <a:r>
              <a:rPr lang="en" sz="2000">
                <a:latin typeface="Consolas"/>
                <a:ea typeface="Consolas"/>
                <a:cs typeface="Consolas"/>
                <a:sym typeface="Consolas"/>
              </a:rPr>
              <a:t>)</a:t>
            </a:r>
            <a:endParaRPr sz="2000">
              <a:latin typeface="Consolas"/>
              <a:ea typeface="Consolas"/>
              <a:cs typeface="Consolas"/>
              <a:sym typeface="Consolas"/>
            </a:endParaRPr>
          </a:p>
        </p:txBody>
      </p:sp>
      <p:sp>
        <p:nvSpPr>
          <p:cNvPr id="277" name="Google Shape;277;p39"/>
          <p:cNvSpPr txBox="1"/>
          <p:nvPr>
            <p:ph type="title"/>
          </p:nvPr>
        </p:nvSpPr>
        <p:spPr>
          <a:xfrm rot="161729">
            <a:off x="976285" y="876908"/>
            <a:ext cx="7029878" cy="76013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REgexamples</a:t>
            </a:r>
            <a:endParaRPr/>
          </a:p>
        </p:txBody>
      </p:sp>
      <p:sp>
        <p:nvSpPr>
          <p:cNvPr id="278" name="Google Shape;278;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cxnSp>
        <p:nvCxnSpPr>
          <p:cNvPr id="279" name="Google Shape;279;p39"/>
          <p:cNvCxnSpPr/>
          <p:nvPr/>
        </p:nvCxnSpPr>
        <p:spPr>
          <a:xfrm flipH="1" rot="10800000">
            <a:off x="1818175" y="2766600"/>
            <a:ext cx="29400" cy="349200"/>
          </a:xfrm>
          <a:prstGeom prst="straightConnector1">
            <a:avLst/>
          </a:prstGeom>
          <a:noFill/>
          <a:ln cap="flat" cmpd="sng" w="9525">
            <a:solidFill>
              <a:schemeClr val="dk2"/>
            </a:solidFill>
            <a:prstDash val="solid"/>
            <a:round/>
            <a:headEnd len="med" w="med" type="none"/>
            <a:tailEnd len="med" w="med" type="stealth"/>
          </a:ln>
        </p:spPr>
      </p:cxnSp>
      <p:sp>
        <p:nvSpPr>
          <p:cNvPr id="280" name="Google Shape;280;p39"/>
          <p:cNvSpPr txBox="1"/>
          <p:nvPr/>
        </p:nvSpPr>
        <p:spPr>
          <a:xfrm>
            <a:off x="999475" y="3115800"/>
            <a:ext cx="206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49651"/>
                </a:solidFill>
                <a:latin typeface="Sniglet"/>
                <a:ea typeface="Sniglet"/>
                <a:cs typeface="Sniglet"/>
                <a:sym typeface="Sniglet"/>
              </a:rPr>
              <a:t>Create field ip_address</a:t>
            </a:r>
            <a:endParaRPr>
              <a:solidFill>
                <a:srgbClr val="249651"/>
              </a:solidFill>
              <a:latin typeface="Sniglet"/>
              <a:ea typeface="Sniglet"/>
              <a:cs typeface="Sniglet"/>
              <a:sym typeface="Sniglet"/>
            </a:endParaRPr>
          </a:p>
        </p:txBody>
      </p:sp>
      <p:cxnSp>
        <p:nvCxnSpPr>
          <p:cNvPr id="281" name="Google Shape;281;p39"/>
          <p:cNvCxnSpPr/>
          <p:nvPr/>
        </p:nvCxnSpPr>
        <p:spPr>
          <a:xfrm flipH="1" rot="10800000">
            <a:off x="3805975" y="2766800"/>
            <a:ext cx="28500" cy="344100"/>
          </a:xfrm>
          <a:prstGeom prst="straightConnector1">
            <a:avLst/>
          </a:prstGeom>
          <a:noFill/>
          <a:ln cap="flat" cmpd="sng" w="9525">
            <a:solidFill>
              <a:schemeClr val="dk2"/>
            </a:solidFill>
            <a:prstDash val="solid"/>
            <a:round/>
            <a:headEnd len="med" w="med" type="none"/>
            <a:tailEnd len="med" w="med" type="stealth"/>
          </a:ln>
        </p:spPr>
      </p:cxnSp>
      <p:sp>
        <p:nvSpPr>
          <p:cNvPr id="282" name="Google Shape;282;p39"/>
          <p:cNvSpPr txBox="1"/>
          <p:nvPr/>
        </p:nvSpPr>
        <p:spPr>
          <a:xfrm>
            <a:off x="3122875" y="3110900"/>
            <a:ext cx="281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824BB0"/>
                </a:solidFill>
                <a:latin typeface="Sniglet"/>
                <a:ea typeface="Sniglet"/>
                <a:cs typeface="Sniglet"/>
                <a:sym typeface="Sniglet"/>
              </a:rPr>
              <a:t>Match digit(s). three times followed by more digits</a:t>
            </a:r>
            <a:endParaRPr>
              <a:solidFill>
                <a:srgbClr val="824BB0"/>
              </a:solidFill>
              <a:latin typeface="Sniglet"/>
              <a:ea typeface="Sniglet"/>
              <a:cs typeface="Sniglet"/>
              <a:sym typeface="Sniglet"/>
            </a:endParaRPr>
          </a:p>
        </p:txBody>
      </p:sp>
      <p:pic>
        <p:nvPicPr>
          <p:cNvPr id="283" name="Google Shape;283;p39"/>
          <p:cNvPicPr preferRelativeResize="0"/>
          <p:nvPr/>
        </p:nvPicPr>
        <p:blipFill rotWithShape="1">
          <a:blip r:embed="rId3">
            <a:alphaModFix/>
          </a:blip>
          <a:srcRect b="0" l="0" r="0" t="0"/>
          <a:stretch/>
        </p:blipFill>
        <p:spPr>
          <a:xfrm>
            <a:off x="7014707" y="2858499"/>
            <a:ext cx="1946698" cy="197236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49651"/>
        </a:solidFill>
      </p:bgPr>
    </p:bg>
    <p:spTree>
      <p:nvGrpSpPr>
        <p:cNvPr id="287" name="Shape 287"/>
        <p:cNvGrpSpPr/>
        <p:nvPr/>
      </p:nvGrpSpPr>
      <p:grpSpPr>
        <a:xfrm>
          <a:off x="0" y="0"/>
          <a:ext cx="0" cy="0"/>
          <a:chOff x="0" y="0"/>
          <a:chExt cx="0" cy="0"/>
        </a:xfrm>
      </p:grpSpPr>
      <p:sp>
        <p:nvSpPr>
          <p:cNvPr id="288" name="Google Shape;288;p40"/>
          <p:cNvSpPr txBox="1"/>
          <p:nvPr>
            <p:ph type="title"/>
          </p:nvPr>
        </p:nvSpPr>
        <p:spPr>
          <a:xfrm rot="161729">
            <a:off x="976285" y="876908"/>
            <a:ext cx="7029878" cy="76013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REgexamples</a:t>
            </a:r>
            <a:endParaRPr/>
          </a:p>
        </p:txBody>
      </p:sp>
      <p:sp>
        <p:nvSpPr>
          <p:cNvPr id="289" name="Google Shape;289;p40"/>
          <p:cNvSpPr txBox="1"/>
          <p:nvPr>
            <p:ph idx="2" type="body"/>
          </p:nvPr>
        </p:nvSpPr>
        <p:spPr>
          <a:xfrm>
            <a:off x="1073625" y="1569925"/>
            <a:ext cx="6783000" cy="108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200"/>
              <a:buNone/>
            </a:pPr>
            <a:r>
              <a:rPr lang="en">
                <a:solidFill>
                  <a:srgbClr val="FF0000"/>
                </a:solidFill>
              </a:rPr>
              <a:t>Extract URL</a:t>
            </a:r>
            <a:endParaRPr>
              <a:solidFill>
                <a:srgbClr val="FF0000"/>
              </a:solidFill>
            </a:endParaRPr>
          </a:p>
          <a:p>
            <a:pPr indent="0" lvl="0" marL="0" rtl="0" algn="l">
              <a:lnSpc>
                <a:spcPct val="100000"/>
              </a:lnSpc>
              <a:spcBef>
                <a:spcPts val="600"/>
              </a:spcBef>
              <a:spcAft>
                <a:spcPts val="0"/>
              </a:spcAft>
              <a:buNone/>
            </a:pPr>
            <a:r>
              <a:rPr lang="en" sz="2100">
                <a:solidFill>
                  <a:schemeClr val="accent6"/>
                </a:solidFill>
              </a:rPr>
              <a:t>https://bsidessplunk.com</a:t>
            </a:r>
            <a:endParaRPr sz="2100">
              <a:solidFill>
                <a:schemeClr val="accent6"/>
              </a:solidFill>
            </a:endParaRPr>
          </a:p>
          <a:p>
            <a:pPr indent="0" lvl="0" marL="0" rtl="0" algn="l">
              <a:lnSpc>
                <a:spcPct val="100000"/>
              </a:lnSpc>
              <a:spcBef>
                <a:spcPts val="600"/>
              </a:spcBef>
              <a:spcAft>
                <a:spcPts val="0"/>
              </a:spcAft>
              <a:buNone/>
            </a:pPr>
            <a:r>
              <a:t/>
            </a:r>
            <a:endParaRPr sz="2100">
              <a:solidFill>
                <a:srgbClr val="00A7EB"/>
              </a:solidFill>
            </a:endParaRPr>
          </a:p>
          <a:p>
            <a:pPr indent="0" lvl="0" marL="0" rtl="0" algn="l">
              <a:lnSpc>
                <a:spcPct val="100000"/>
              </a:lnSpc>
              <a:spcBef>
                <a:spcPts val="600"/>
              </a:spcBef>
              <a:spcAft>
                <a:spcPts val="0"/>
              </a:spcAft>
              <a:buNone/>
            </a:pPr>
            <a:r>
              <a:rPr lang="en" sz="2000">
                <a:latin typeface="Consolas"/>
                <a:ea typeface="Consolas"/>
                <a:cs typeface="Consolas"/>
                <a:sym typeface="Consolas"/>
              </a:rPr>
              <a:t>(</a:t>
            </a:r>
            <a:r>
              <a:rPr lang="en" sz="2000">
                <a:solidFill>
                  <a:srgbClr val="249651"/>
                </a:solidFill>
                <a:latin typeface="Consolas"/>
                <a:ea typeface="Consolas"/>
                <a:cs typeface="Consolas"/>
                <a:sym typeface="Consolas"/>
              </a:rPr>
              <a:t>?&lt;url&gt;</a:t>
            </a:r>
            <a:r>
              <a:rPr lang="en" sz="2000">
                <a:solidFill>
                  <a:srgbClr val="824BB0"/>
                </a:solidFill>
                <a:latin typeface="Consolas"/>
                <a:ea typeface="Consolas"/>
                <a:cs typeface="Consolas"/>
                <a:sym typeface="Consolas"/>
              </a:rPr>
              <a:t>(https?:\/\/)?</a:t>
            </a:r>
            <a:r>
              <a:rPr lang="en" sz="2000">
                <a:solidFill>
                  <a:srgbClr val="249651"/>
                </a:solidFill>
                <a:latin typeface="Consolas"/>
                <a:ea typeface="Consolas"/>
                <a:cs typeface="Consolas"/>
                <a:sym typeface="Consolas"/>
              </a:rPr>
              <a:t>(www.)?</a:t>
            </a:r>
            <a:r>
              <a:rPr lang="en" sz="2000">
                <a:solidFill>
                  <a:srgbClr val="824BB0"/>
                </a:solidFill>
                <a:latin typeface="Consolas"/>
                <a:ea typeface="Consolas"/>
                <a:cs typeface="Consolas"/>
                <a:sym typeface="Consolas"/>
              </a:rPr>
              <a:t>[a-z0-9]+\.</a:t>
            </a:r>
            <a:r>
              <a:rPr lang="en" sz="2000">
                <a:solidFill>
                  <a:srgbClr val="249651"/>
                </a:solidFill>
                <a:latin typeface="Consolas"/>
                <a:ea typeface="Consolas"/>
                <a:cs typeface="Consolas"/>
                <a:sym typeface="Consolas"/>
              </a:rPr>
              <a:t>[a-z]+</a:t>
            </a:r>
            <a:r>
              <a:rPr lang="en" sz="2000">
                <a:latin typeface="Consolas"/>
                <a:ea typeface="Consolas"/>
                <a:cs typeface="Consolas"/>
                <a:sym typeface="Consolas"/>
              </a:rPr>
              <a:t>)</a:t>
            </a:r>
            <a:endParaRPr sz="2000">
              <a:latin typeface="Consolas"/>
              <a:ea typeface="Consolas"/>
              <a:cs typeface="Consolas"/>
              <a:sym typeface="Consolas"/>
            </a:endParaRPr>
          </a:p>
        </p:txBody>
      </p:sp>
      <p:sp>
        <p:nvSpPr>
          <p:cNvPr id="290" name="Google Shape;290;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descr="Logo&#10;&#10;Description automatically generated" id="291" name="Google Shape;291;p40"/>
          <p:cNvPicPr preferRelativeResize="0"/>
          <p:nvPr/>
        </p:nvPicPr>
        <p:blipFill rotWithShape="1">
          <a:blip r:embed="rId3">
            <a:alphaModFix/>
          </a:blip>
          <a:srcRect b="0" l="0" r="0" t="0"/>
          <a:stretch/>
        </p:blipFill>
        <p:spPr>
          <a:xfrm>
            <a:off x="3676948" y="160294"/>
            <a:ext cx="1628566" cy="1085711"/>
          </a:xfrm>
          <a:prstGeom prst="rect">
            <a:avLst/>
          </a:prstGeom>
          <a:noFill/>
          <a:ln>
            <a:noFill/>
          </a:ln>
        </p:spPr>
      </p:pic>
      <p:cxnSp>
        <p:nvCxnSpPr>
          <p:cNvPr id="292" name="Google Shape;292;p40"/>
          <p:cNvCxnSpPr/>
          <p:nvPr/>
        </p:nvCxnSpPr>
        <p:spPr>
          <a:xfrm flipH="1" rot="10800000">
            <a:off x="1717600" y="3178950"/>
            <a:ext cx="5700" cy="236100"/>
          </a:xfrm>
          <a:prstGeom prst="straightConnector1">
            <a:avLst/>
          </a:prstGeom>
          <a:noFill/>
          <a:ln cap="flat" cmpd="sng" w="9525">
            <a:solidFill>
              <a:schemeClr val="dk2"/>
            </a:solidFill>
            <a:prstDash val="solid"/>
            <a:round/>
            <a:headEnd len="med" w="med" type="none"/>
            <a:tailEnd len="med" w="med" type="stealth"/>
          </a:ln>
        </p:spPr>
      </p:cxnSp>
      <p:sp>
        <p:nvSpPr>
          <p:cNvPr id="293" name="Google Shape;293;p40"/>
          <p:cNvSpPr txBox="1"/>
          <p:nvPr/>
        </p:nvSpPr>
        <p:spPr>
          <a:xfrm>
            <a:off x="977200" y="3384100"/>
            <a:ext cx="206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49651"/>
                </a:solidFill>
                <a:latin typeface="Sniglet"/>
                <a:ea typeface="Sniglet"/>
                <a:cs typeface="Sniglet"/>
                <a:sym typeface="Sniglet"/>
              </a:rPr>
              <a:t>Create field url</a:t>
            </a:r>
            <a:endParaRPr>
              <a:solidFill>
                <a:srgbClr val="249651"/>
              </a:solidFill>
              <a:latin typeface="Sniglet"/>
              <a:ea typeface="Sniglet"/>
              <a:cs typeface="Sniglet"/>
              <a:sym typeface="Sniglet"/>
            </a:endParaRPr>
          </a:p>
        </p:txBody>
      </p:sp>
      <p:cxnSp>
        <p:nvCxnSpPr>
          <p:cNvPr id="294" name="Google Shape;294;p40"/>
          <p:cNvCxnSpPr/>
          <p:nvPr/>
        </p:nvCxnSpPr>
        <p:spPr>
          <a:xfrm flipH="1" rot="10800000">
            <a:off x="3184525" y="2682650"/>
            <a:ext cx="7200" cy="245400"/>
          </a:xfrm>
          <a:prstGeom prst="straightConnector1">
            <a:avLst/>
          </a:prstGeom>
          <a:noFill/>
          <a:ln cap="flat" cmpd="sng" w="9525">
            <a:solidFill>
              <a:schemeClr val="dk2"/>
            </a:solidFill>
            <a:prstDash val="solid"/>
            <a:round/>
            <a:headEnd len="med" w="med" type="stealth"/>
            <a:tailEnd len="med" w="med" type="none"/>
          </a:ln>
        </p:spPr>
      </p:cxnSp>
      <p:sp>
        <p:nvSpPr>
          <p:cNvPr id="295" name="Google Shape;295;p40"/>
          <p:cNvSpPr txBox="1"/>
          <p:nvPr/>
        </p:nvSpPr>
        <p:spPr>
          <a:xfrm>
            <a:off x="2123850" y="2391025"/>
            <a:ext cx="220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824BB0"/>
                </a:solidFill>
                <a:latin typeface="Sniglet"/>
                <a:ea typeface="Sniglet"/>
                <a:cs typeface="Sniglet"/>
                <a:sym typeface="Sniglet"/>
              </a:rPr>
              <a:t>Match http(s):// if it exists</a:t>
            </a:r>
            <a:endParaRPr>
              <a:solidFill>
                <a:srgbClr val="824BB0"/>
              </a:solidFill>
              <a:latin typeface="Sniglet"/>
              <a:ea typeface="Sniglet"/>
              <a:cs typeface="Sniglet"/>
              <a:sym typeface="Sniglet"/>
            </a:endParaRPr>
          </a:p>
        </p:txBody>
      </p:sp>
      <p:cxnSp>
        <p:nvCxnSpPr>
          <p:cNvPr id="296" name="Google Shape;296;p40"/>
          <p:cNvCxnSpPr/>
          <p:nvPr/>
        </p:nvCxnSpPr>
        <p:spPr>
          <a:xfrm flipH="1">
            <a:off x="5735250" y="2716100"/>
            <a:ext cx="20400" cy="178500"/>
          </a:xfrm>
          <a:prstGeom prst="straightConnector1">
            <a:avLst/>
          </a:prstGeom>
          <a:noFill/>
          <a:ln cap="flat" cmpd="sng" w="9525">
            <a:solidFill>
              <a:schemeClr val="dk2"/>
            </a:solidFill>
            <a:prstDash val="solid"/>
            <a:round/>
            <a:headEnd len="med" w="med" type="none"/>
            <a:tailEnd len="med" w="med" type="stealth"/>
          </a:ln>
        </p:spPr>
      </p:cxnSp>
      <p:sp>
        <p:nvSpPr>
          <p:cNvPr id="297" name="Google Shape;297;p40"/>
          <p:cNvSpPr txBox="1"/>
          <p:nvPr/>
        </p:nvSpPr>
        <p:spPr>
          <a:xfrm>
            <a:off x="3384863" y="3384088"/>
            <a:ext cx="220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49651"/>
                </a:solidFill>
                <a:latin typeface="Sniglet"/>
                <a:ea typeface="Sniglet"/>
                <a:cs typeface="Sniglet"/>
                <a:sym typeface="Sniglet"/>
              </a:rPr>
              <a:t>Match www. if it exists</a:t>
            </a:r>
            <a:endParaRPr>
              <a:solidFill>
                <a:srgbClr val="249651"/>
              </a:solidFill>
              <a:latin typeface="Sniglet"/>
              <a:ea typeface="Sniglet"/>
              <a:cs typeface="Sniglet"/>
              <a:sym typeface="Sniglet"/>
            </a:endParaRPr>
          </a:p>
        </p:txBody>
      </p:sp>
      <p:cxnSp>
        <p:nvCxnSpPr>
          <p:cNvPr id="298" name="Google Shape;298;p40"/>
          <p:cNvCxnSpPr/>
          <p:nvPr/>
        </p:nvCxnSpPr>
        <p:spPr>
          <a:xfrm rot="10800000">
            <a:off x="4410025" y="3177000"/>
            <a:ext cx="9300" cy="240000"/>
          </a:xfrm>
          <a:prstGeom prst="straightConnector1">
            <a:avLst/>
          </a:prstGeom>
          <a:noFill/>
          <a:ln cap="flat" cmpd="sng" w="9525">
            <a:solidFill>
              <a:schemeClr val="dk2"/>
            </a:solidFill>
            <a:prstDash val="solid"/>
            <a:round/>
            <a:headEnd len="med" w="med" type="none"/>
            <a:tailEnd len="med" w="med" type="stealth"/>
          </a:ln>
        </p:spPr>
      </p:cxnSp>
      <p:sp>
        <p:nvSpPr>
          <p:cNvPr id="299" name="Google Shape;299;p40"/>
          <p:cNvSpPr txBox="1"/>
          <p:nvPr/>
        </p:nvSpPr>
        <p:spPr>
          <a:xfrm>
            <a:off x="4818525" y="2175625"/>
            <a:ext cx="220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824BB0"/>
                </a:solidFill>
                <a:latin typeface="Sniglet"/>
                <a:ea typeface="Sniglet"/>
                <a:cs typeface="Sniglet"/>
                <a:sym typeface="Sniglet"/>
              </a:rPr>
              <a:t>Match numbers and characters before .</a:t>
            </a:r>
            <a:endParaRPr>
              <a:solidFill>
                <a:srgbClr val="824BB0"/>
              </a:solidFill>
              <a:latin typeface="Sniglet"/>
              <a:ea typeface="Sniglet"/>
              <a:cs typeface="Sniglet"/>
              <a:sym typeface="Sniglet"/>
            </a:endParaRPr>
          </a:p>
        </p:txBody>
      </p:sp>
      <p:sp>
        <p:nvSpPr>
          <p:cNvPr id="300" name="Google Shape;300;p40"/>
          <p:cNvSpPr txBox="1"/>
          <p:nvPr/>
        </p:nvSpPr>
        <p:spPr>
          <a:xfrm>
            <a:off x="5937450" y="3384100"/>
            <a:ext cx="220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49651"/>
                </a:solidFill>
                <a:latin typeface="Sniglet"/>
                <a:ea typeface="Sniglet"/>
                <a:cs typeface="Sniglet"/>
                <a:sym typeface="Sniglet"/>
              </a:rPr>
              <a:t>Match characters after .</a:t>
            </a:r>
            <a:endParaRPr>
              <a:solidFill>
                <a:srgbClr val="249651"/>
              </a:solidFill>
              <a:latin typeface="Sniglet"/>
              <a:ea typeface="Sniglet"/>
              <a:cs typeface="Sniglet"/>
              <a:sym typeface="Sniglet"/>
            </a:endParaRPr>
          </a:p>
        </p:txBody>
      </p:sp>
      <p:cxnSp>
        <p:nvCxnSpPr>
          <p:cNvPr id="301" name="Google Shape;301;p40"/>
          <p:cNvCxnSpPr/>
          <p:nvPr/>
        </p:nvCxnSpPr>
        <p:spPr>
          <a:xfrm rot="10800000">
            <a:off x="6957775" y="3227275"/>
            <a:ext cx="9300" cy="2400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305" name="Shape 305"/>
        <p:cNvGrpSpPr/>
        <p:nvPr/>
      </p:nvGrpSpPr>
      <p:grpSpPr>
        <a:xfrm>
          <a:off x="0" y="0"/>
          <a:ext cx="0" cy="0"/>
          <a:chOff x="0" y="0"/>
          <a:chExt cx="0" cy="0"/>
        </a:xfrm>
      </p:grpSpPr>
      <p:sp>
        <p:nvSpPr>
          <p:cNvPr id="306" name="Google Shape;306;p41"/>
          <p:cNvSpPr txBox="1"/>
          <p:nvPr>
            <p:ph idx="4294967295" type="body"/>
          </p:nvPr>
        </p:nvSpPr>
        <p:spPr>
          <a:xfrm>
            <a:off x="328800" y="943450"/>
            <a:ext cx="3218700" cy="2546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600"/>
              </a:spcBef>
              <a:spcAft>
                <a:spcPts val="0"/>
              </a:spcAft>
              <a:buSzPts val="3000"/>
              <a:buNone/>
            </a:pPr>
            <a:r>
              <a:rPr lang="en" sz="4800">
                <a:latin typeface="Bangers"/>
                <a:ea typeface="Bangers"/>
                <a:cs typeface="Bangers"/>
                <a:sym typeface="Bangers"/>
              </a:rPr>
              <a:t>REGEX SPL</a:t>
            </a:r>
            <a:endParaRPr sz="4800">
              <a:latin typeface="Bangers"/>
              <a:ea typeface="Bangers"/>
              <a:cs typeface="Bangers"/>
              <a:sym typeface="Bangers"/>
            </a:endParaRPr>
          </a:p>
          <a:p>
            <a:pPr indent="0" lvl="0" marL="0" rtl="0" algn="ctr">
              <a:lnSpc>
                <a:spcPct val="100000"/>
              </a:lnSpc>
              <a:spcBef>
                <a:spcPts val="600"/>
              </a:spcBef>
              <a:spcAft>
                <a:spcPts val="0"/>
              </a:spcAft>
              <a:buSzPts val="3000"/>
              <a:buNone/>
            </a:pPr>
            <a:r>
              <a:rPr lang="en" sz="2400">
                <a:latin typeface="Bangers"/>
                <a:ea typeface="Bangers"/>
                <a:cs typeface="Bangers"/>
                <a:sym typeface="Bangers"/>
              </a:rPr>
              <a:t>A demo</a:t>
            </a:r>
            <a:endParaRPr sz="2400">
              <a:latin typeface="Bangers"/>
              <a:ea typeface="Bangers"/>
              <a:cs typeface="Bangers"/>
              <a:sym typeface="Bangers"/>
            </a:endParaRPr>
          </a:p>
          <a:p>
            <a:pPr indent="0" lvl="0" marL="0" rtl="0" algn="l">
              <a:lnSpc>
                <a:spcPct val="100000"/>
              </a:lnSpc>
              <a:spcBef>
                <a:spcPts val="600"/>
              </a:spcBef>
              <a:spcAft>
                <a:spcPts val="0"/>
              </a:spcAft>
              <a:buSzPts val="3000"/>
              <a:buNone/>
            </a:pPr>
            <a:r>
              <a:t/>
            </a:r>
            <a:endParaRPr sz="2400"/>
          </a:p>
        </p:txBody>
      </p:sp>
      <p:sp>
        <p:nvSpPr>
          <p:cNvPr id="307" name="Google Shape;307;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308" name="Google Shape;308;p41" title="BSides22DemoExamples.mov">
            <a:hlinkClick r:id="rId3"/>
          </p:cNvPr>
          <p:cNvPicPr preferRelativeResize="0"/>
          <p:nvPr/>
        </p:nvPicPr>
        <p:blipFill>
          <a:blip r:embed="rId4">
            <a:alphaModFix/>
          </a:blip>
          <a:stretch>
            <a:fillRect/>
          </a:stretch>
        </p:blipFill>
        <p:spPr>
          <a:xfrm>
            <a:off x="4150075" y="886700"/>
            <a:ext cx="4242925" cy="2863450"/>
          </a:xfrm>
          <a:prstGeom prst="rect">
            <a:avLst/>
          </a:prstGeom>
          <a:noFill/>
          <a:ln>
            <a:noFill/>
          </a:ln>
        </p:spPr>
      </p:pic>
      <p:sp>
        <p:nvSpPr>
          <p:cNvPr id="309" name="Google Shape;309;p41"/>
          <p:cNvSpPr/>
          <p:nvPr/>
        </p:nvSpPr>
        <p:spPr>
          <a:xfrm>
            <a:off x="3989900" y="805701"/>
            <a:ext cx="4566939" cy="355541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D900"/>
        </a:solidFill>
      </p:bgPr>
    </p:bg>
    <p:spTree>
      <p:nvGrpSpPr>
        <p:cNvPr id="313" name="Shape 313"/>
        <p:cNvGrpSpPr/>
        <p:nvPr/>
      </p:nvGrpSpPr>
      <p:grpSpPr>
        <a:xfrm>
          <a:off x="0" y="0"/>
          <a:ext cx="0" cy="0"/>
          <a:chOff x="0" y="0"/>
          <a:chExt cx="0" cy="0"/>
        </a:xfrm>
      </p:grpSpPr>
      <p:sp>
        <p:nvSpPr>
          <p:cNvPr id="314" name="Google Shape;314;p42"/>
          <p:cNvSpPr/>
          <p:nvPr/>
        </p:nvSpPr>
        <p:spPr>
          <a:xfrm>
            <a:off x="4181017" y="994513"/>
            <a:ext cx="4184700" cy="2672100"/>
          </a:xfrm>
          <a:prstGeom prst="rect">
            <a:avLst/>
          </a:prstGeom>
          <a:solidFill>
            <a:srgbClr val="001936">
              <a:alpha val="2156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Sniglet"/>
                <a:ea typeface="Sniglet"/>
                <a:cs typeface="Sniglet"/>
                <a:sym typeface="Sniglet"/>
              </a:rPr>
              <a:t>Place your screenshot here</a:t>
            </a:r>
            <a:endParaRPr b="0" i="0" sz="1000" u="none" cap="none" strike="noStrike">
              <a:solidFill>
                <a:srgbClr val="FFFFFF"/>
              </a:solidFill>
              <a:latin typeface="Sniglet"/>
              <a:ea typeface="Sniglet"/>
              <a:cs typeface="Sniglet"/>
              <a:sym typeface="Sniglet"/>
            </a:endParaRPr>
          </a:p>
        </p:txBody>
      </p:sp>
      <p:sp>
        <p:nvSpPr>
          <p:cNvPr id="315" name="Google Shape;315;p42"/>
          <p:cNvSpPr/>
          <p:nvPr/>
        </p:nvSpPr>
        <p:spPr>
          <a:xfrm>
            <a:off x="3989900" y="805701"/>
            <a:ext cx="4566939" cy="355541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42"/>
          <p:cNvSpPr txBox="1"/>
          <p:nvPr>
            <p:ph idx="4294967295" type="body"/>
          </p:nvPr>
        </p:nvSpPr>
        <p:spPr>
          <a:xfrm>
            <a:off x="675650" y="747350"/>
            <a:ext cx="3218700" cy="361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600"/>
              </a:spcBef>
              <a:spcAft>
                <a:spcPts val="0"/>
              </a:spcAft>
              <a:buSzPts val="3000"/>
              <a:buNone/>
            </a:pPr>
            <a:r>
              <a:rPr lang="en" sz="6000">
                <a:latin typeface="Bangers"/>
                <a:ea typeface="Bangers"/>
                <a:cs typeface="Bangers"/>
                <a:sym typeface="Bangers"/>
              </a:rPr>
              <a:t>Field extraction tool</a:t>
            </a:r>
            <a:endParaRPr sz="6000">
              <a:latin typeface="Bangers"/>
              <a:ea typeface="Bangers"/>
              <a:cs typeface="Bangers"/>
              <a:sym typeface="Bangers"/>
            </a:endParaRPr>
          </a:p>
          <a:p>
            <a:pPr indent="0" lvl="0" marL="0" rtl="0" algn="l">
              <a:lnSpc>
                <a:spcPct val="100000"/>
              </a:lnSpc>
              <a:spcBef>
                <a:spcPts val="600"/>
              </a:spcBef>
              <a:spcAft>
                <a:spcPts val="0"/>
              </a:spcAft>
              <a:buSzPts val="3000"/>
              <a:buNone/>
            </a:pPr>
            <a:r>
              <a:t/>
            </a:r>
            <a:endParaRPr sz="2400"/>
          </a:p>
        </p:txBody>
      </p:sp>
      <p:sp>
        <p:nvSpPr>
          <p:cNvPr id="317" name="Google Shape;317;p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318" name="Google Shape;318;p42"/>
          <p:cNvPicPr preferRelativeResize="0"/>
          <p:nvPr/>
        </p:nvPicPr>
        <p:blipFill>
          <a:blip r:embed="rId3">
            <a:alphaModFix/>
          </a:blip>
          <a:stretch>
            <a:fillRect/>
          </a:stretch>
        </p:blipFill>
        <p:spPr>
          <a:xfrm>
            <a:off x="4181025" y="994525"/>
            <a:ext cx="4184699" cy="26460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D900"/>
        </a:solidFill>
      </p:bgPr>
    </p:bg>
    <p:spTree>
      <p:nvGrpSpPr>
        <p:cNvPr id="322" name="Shape 322"/>
        <p:cNvGrpSpPr/>
        <p:nvPr/>
      </p:nvGrpSpPr>
      <p:grpSpPr>
        <a:xfrm>
          <a:off x="0" y="0"/>
          <a:ext cx="0" cy="0"/>
          <a:chOff x="0" y="0"/>
          <a:chExt cx="0" cy="0"/>
        </a:xfrm>
      </p:grpSpPr>
      <p:sp>
        <p:nvSpPr>
          <p:cNvPr id="323" name="Google Shape;323;p43"/>
          <p:cNvSpPr/>
          <p:nvPr/>
        </p:nvSpPr>
        <p:spPr>
          <a:xfrm>
            <a:off x="4181017" y="994513"/>
            <a:ext cx="4184700" cy="2672100"/>
          </a:xfrm>
          <a:prstGeom prst="rect">
            <a:avLst/>
          </a:prstGeom>
          <a:solidFill>
            <a:srgbClr val="001936">
              <a:alpha val="215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Sniglet"/>
                <a:ea typeface="Sniglet"/>
                <a:cs typeface="Sniglet"/>
                <a:sym typeface="Sniglet"/>
              </a:rPr>
              <a:t>Place your screenshot here</a:t>
            </a:r>
            <a:endParaRPr b="0" i="0" sz="1000" u="none" cap="none" strike="noStrike">
              <a:solidFill>
                <a:srgbClr val="FFFFFF"/>
              </a:solidFill>
              <a:latin typeface="Sniglet"/>
              <a:ea typeface="Sniglet"/>
              <a:cs typeface="Sniglet"/>
              <a:sym typeface="Sniglet"/>
            </a:endParaRPr>
          </a:p>
        </p:txBody>
      </p:sp>
      <p:sp>
        <p:nvSpPr>
          <p:cNvPr id="324" name="Google Shape;324;p43"/>
          <p:cNvSpPr/>
          <p:nvPr/>
        </p:nvSpPr>
        <p:spPr>
          <a:xfrm>
            <a:off x="3989900" y="805701"/>
            <a:ext cx="4566939" cy="355541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43"/>
          <p:cNvSpPr txBox="1"/>
          <p:nvPr>
            <p:ph idx="4294967295" type="body"/>
          </p:nvPr>
        </p:nvSpPr>
        <p:spPr>
          <a:xfrm>
            <a:off x="675650" y="747350"/>
            <a:ext cx="3218700" cy="361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600"/>
              </a:spcBef>
              <a:spcAft>
                <a:spcPts val="0"/>
              </a:spcAft>
              <a:buSzPts val="3000"/>
              <a:buNone/>
            </a:pPr>
            <a:r>
              <a:rPr lang="en" sz="6000">
                <a:latin typeface="Bangers"/>
                <a:ea typeface="Bangers"/>
                <a:cs typeface="Bangers"/>
                <a:sym typeface="Bangers"/>
              </a:rPr>
              <a:t>Field extraction tool</a:t>
            </a:r>
            <a:endParaRPr sz="6000">
              <a:latin typeface="Bangers"/>
              <a:ea typeface="Bangers"/>
              <a:cs typeface="Bangers"/>
              <a:sym typeface="Bangers"/>
            </a:endParaRPr>
          </a:p>
          <a:p>
            <a:pPr indent="0" lvl="0" marL="0" rtl="0" algn="l">
              <a:lnSpc>
                <a:spcPct val="100000"/>
              </a:lnSpc>
              <a:spcBef>
                <a:spcPts val="600"/>
              </a:spcBef>
              <a:spcAft>
                <a:spcPts val="0"/>
              </a:spcAft>
              <a:buSzPts val="3000"/>
              <a:buNone/>
            </a:pPr>
            <a:r>
              <a:t/>
            </a:r>
            <a:endParaRPr sz="2400"/>
          </a:p>
        </p:txBody>
      </p:sp>
      <p:sp>
        <p:nvSpPr>
          <p:cNvPr id="326" name="Google Shape;326;p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327" name="Google Shape;327;p43"/>
          <p:cNvPicPr preferRelativeResize="0"/>
          <p:nvPr/>
        </p:nvPicPr>
        <p:blipFill>
          <a:blip r:embed="rId3">
            <a:alphaModFix/>
          </a:blip>
          <a:stretch>
            <a:fillRect/>
          </a:stretch>
        </p:blipFill>
        <p:spPr>
          <a:xfrm>
            <a:off x="4181025" y="994525"/>
            <a:ext cx="4184699" cy="2644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331" name="Shape 331"/>
        <p:cNvGrpSpPr/>
        <p:nvPr/>
      </p:nvGrpSpPr>
      <p:grpSpPr>
        <a:xfrm>
          <a:off x="0" y="0"/>
          <a:ext cx="0" cy="0"/>
          <a:chOff x="0" y="0"/>
          <a:chExt cx="0" cy="0"/>
        </a:xfrm>
      </p:grpSpPr>
      <p:sp>
        <p:nvSpPr>
          <p:cNvPr id="332" name="Google Shape;332;p44"/>
          <p:cNvSpPr/>
          <p:nvPr/>
        </p:nvSpPr>
        <p:spPr>
          <a:xfrm>
            <a:off x="4181017" y="994513"/>
            <a:ext cx="4184700" cy="2672100"/>
          </a:xfrm>
          <a:prstGeom prst="rect">
            <a:avLst/>
          </a:prstGeom>
          <a:solidFill>
            <a:srgbClr val="001936">
              <a:alpha val="215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Sniglet"/>
                <a:ea typeface="Sniglet"/>
                <a:cs typeface="Sniglet"/>
                <a:sym typeface="Sniglet"/>
              </a:rPr>
              <a:t>Place your screenshot here</a:t>
            </a:r>
            <a:endParaRPr b="0" i="0" sz="1000" u="none" cap="none" strike="noStrike">
              <a:solidFill>
                <a:srgbClr val="FFFFFF"/>
              </a:solidFill>
              <a:latin typeface="Sniglet"/>
              <a:ea typeface="Sniglet"/>
              <a:cs typeface="Sniglet"/>
              <a:sym typeface="Sniglet"/>
            </a:endParaRPr>
          </a:p>
        </p:txBody>
      </p:sp>
      <p:sp>
        <p:nvSpPr>
          <p:cNvPr id="333" name="Google Shape;333;p44"/>
          <p:cNvSpPr/>
          <p:nvPr/>
        </p:nvSpPr>
        <p:spPr>
          <a:xfrm>
            <a:off x="3989900" y="805701"/>
            <a:ext cx="4566939" cy="355541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44"/>
          <p:cNvSpPr txBox="1"/>
          <p:nvPr>
            <p:ph idx="4294967295" type="body"/>
          </p:nvPr>
        </p:nvSpPr>
        <p:spPr>
          <a:xfrm>
            <a:off x="328800" y="943450"/>
            <a:ext cx="3218700" cy="254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600"/>
              </a:spcBef>
              <a:spcAft>
                <a:spcPts val="0"/>
              </a:spcAft>
              <a:buSzPts val="3000"/>
              <a:buNone/>
            </a:pPr>
            <a:r>
              <a:rPr lang="en" sz="4800">
                <a:latin typeface="Bangers"/>
                <a:ea typeface="Bangers"/>
                <a:cs typeface="Bangers"/>
                <a:sym typeface="Bangers"/>
              </a:rPr>
              <a:t>Regex101.com</a:t>
            </a:r>
            <a:endParaRPr sz="4800">
              <a:latin typeface="Bangers"/>
              <a:ea typeface="Bangers"/>
              <a:cs typeface="Bangers"/>
              <a:sym typeface="Bangers"/>
            </a:endParaRPr>
          </a:p>
          <a:p>
            <a:pPr indent="0" lvl="0" marL="0" rtl="0" algn="ctr">
              <a:lnSpc>
                <a:spcPct val="100000"/>
              </a:lnSpc>
              <a:spcBef>
                <a:spcPts val="600"/>
              </a:spcBef>
              <a:spcAft>
                <a:spcPts val="0"/>
              </a:spcAft>
              <a:buSzPts val="3000"/>
              <a:buNone/>
            </a:pPr>
            <a:r>
              <a:rPr lang="en" sz="2400">
                <a:latin typeface="Bangers"/>
                <a:ea typeface="Bangers"/>
                <a:cs typeface="Bangers"/>
                <a:sym typeface="Bangers"/>
              </a:rPr>
              <a:t>A demo</a:t>
            </a:r>
            <a:endParaRPr sz="2400">
              <a:latin typeface="Bangers"/>
              <a:ea typeface="Bangers"/>
              <a:cs typeface="Bangers"/>
              <a:sym typeface="Bangers"/>
            </a:endParaRPr>
          </a:p>
          <a:p>
            <a:pPr indent="0" lvl="0" marL="0" rtl="0" algn="l">
              <a:lnSpc>
                <a:spcPct val="100000"/>
              </a:lnSpc>
              <a:spcBef>
                <a:spcPts val="600"/>
              </a:spcBef>
              <a:spcAft>
                <a:spcPts val="0"/>
              </a:spcAft>
              <a:buSzPts val="3000"/>
              <a:buNone/>
            </a:pPr>
            <a:r>
              <a:t/>
            </a:r>
            <a:endParaRPr sz="2400"/>
          </a:p>
        </p:txBody>
      </p:sp>
      <p:sp>
        <p:nvSpPr>
          <p:cNvPr id="335" name="Google Shape;335;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336" name="Google Shape;336;p44"/>
          <p:cNvPicPr preferRelativeResize="0"/>
          <p:nvPr/>
        </p:nvPicPr>
        <p:blipFill>
          <a:blip r:embed="rId3">
            <a:alphaModFix/>
          </a:blip>
          <a:stretch>
            <a:fillRect/>
          </a:stretch>
        </p:blipFill>
        <p:spPr>
          <a:xfrm>
            <a:off x="4181025" y="994525"/>
            <a:ext cx="4184699" cy="26455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40" name="Shape 340"/>
        <p:cNvGrpSpPr/>
        <p:nvPr/>
      </p:nvGrpSpPr>
      <p:grpSpPr>
        <a:xfrm>
          <a:off x="0" y="0"/>
          <a:ext cx="0" cy="0"/>
          <a:chOff x="0" y="0"/>
          <a:chExt cx="0" cy="0"/>
        </a:xfrm>
      </p:grpSpPr>
      <p:sp>
        <p:nvSpPr>
          <p:cNvPr id="341" name="Google Shape;341;p45"/>
          <p:cNvSpPr txBox="1"/>
          <p:nvPr>
            <p:ph idx="1" type="body"/>
          </p:nvPr>
        </p:nvSpPr>
        <p:spPr>
          <a:xfrm>
            <a:off x="3874700" y="967800"/>
            <a:ext cx="4029600" cy="320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2400"/>
              <a:buNone/>
            </a:pPr>
            <a:r>
              <a:rPr lang="en">
                <a:solidFill>
                  <a:schemeClr val="accent5"/>
                </a:solidFill>
              </a:rPr>
              <a:t>Regex is a tool for pattern matching and can be used in Splunk to extract fields or remove/replace strings/events</a:t>
            </a:r>
            <a:endParaRPr>
              <a:solidFill>
                <a:schemeClr val="accent5"/>
              </a:solidFill>
            </a:endParaRPr>
          </a:p>
          <a:p>
            <a:pPr indent="0" lvl="0" marL="0" rtl="0" algn="ctr">
              <a:lnSpc>
                <a:spcPct val="100000"/>
              </a:lnSpc>
              <a:spcBef>
                <a:spcPts val="600"/>
              </a:spcBef>
              <a:spcAft>
                <a:spcPts val="0"/>
              </a:spcAft>
              <a:buSzPts val="2400"/>
              <a:buNone/>
            </a:pPr>
            <a:r>
              <a:rPr lang="en">
                <a:solidFill>
                  <a:srgbClr val="0395B4"/>
                </a:solidFill>
              </a:rPr>
              <a:t>Regex is all powerful and all knowing</a:t>
            </a:r>
            <a:endParaRPr>
              <a:solidFill>
                <a:srgbClr val="0395B4"/>
              </a:solidFill>
            </a:endParaRPr>
          </a:p>
          <a:p>
            <a:pPr indent="0" lvl="0" marL="0" rtl="0" algn="ctr">
              <a:lnSpc>
                <a:spcPct val="100000"/>
              </a:lnSpc>
              <a:spcBef>
                <a:spcPts val="600"/>
              </a:spcBef>
              <a:spcAft>
                <a:spcPts val="0"/>
              </a:spcAft>
              <a:buSzPts val="2400"/>
              <a:buNone/>
            </a:pPr>
            <a:r>
              <a:rPr lang="en">
                <a:solidFill>
                  <a:schemeClr val="accent6"/>
                </a:solidFill>
              </a:rPr>
              <a:t>Regex is not easy in the beginning but is worth the time to learn</a:t>
            </a:r>
            <a:endParaRPr>
              <a:solidFill>
                <a:schemeClr val="accent6"/>
              </a:solidFill>
            </a:endParaRPr>
          </a:p>
        </p:txBody>
      </p:sp>
      <p:sp>
        <p:nvSpPr>
          <p:cNvPr id="342" name="Google Shape;342;p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descr="Logo&#10;&#10;Description automatically generated" id="343" name="Google Shape;343;p45"/>
          <p:cNvPicPr preferRelativeResize="0"/>
          <p:nvPr/>
        </p:nvPicPr>
        <p:blipFill rotWithShape="1">
          <a:blip r:embed="rId3">
            <a:alphaModFix/>
          </a:blip>
          <a:srcRect b="0" l="0" r="0" t="0"/>
          <a:stretch/>
        </p:blipFill>
        <p:spPr>
          <a:xfrm>
            <a:off x="90132" y="0"/>
            <a:ext cx="1618363" cy="1555148"/>
          </a:xfrm>
          <a:prstGeom prst="rect">
            <a:avLst/>
          </a:prstGeom>
          <a:noFill/>
          <a:ln>
            <a:noFill/>
          </a:ln>
        </p:spPr>
      </p:pic>
      <p:sp>
        <p:nvSpPr>
          <p:cNvPr id="344" name="Google Shape;344;p45"/>
          <p:cNvSpPr txBox="1"/>
          <p:nvPr>
            <p:ph idx="1" type="body"/>
          </p:nvPr>
        </p:nvSpPr>
        <p:spPr>
          <a:xfrm>
            <a:off x="705675" y="2089200"/>
            <a:ext cx="3332400" cy="96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2400"/>
              <a:buNone/>
            </a:pPr>
            <a:r>
              <a:rPr lang="en" sz="4000"/>
              <a:t>Takeaways</a:t>
            </a:r>
            <a:endParaRPr sz="4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C4CA"/>
        </a:solidFill>
      </p:bgPr>
    </p:bg>
    <p:spTree>
      <p:nvGrpSpPr>
        <p:cNvPr id="348" name="Shape 348"/>
        <p:cNvGrpSpPr/>
        <p:nvPr/>
      </p:nvGrpSpPr>
      <p:grpSpPr>
        <a:xfrm>
          <a:off x="0" y="0"/>
          <a:ext cx="0" cy="0"/>
          <a:chOff x="0" y="0"/>
          <a:chExt cx="0" cy="0"/>
        </a:xfrm>
      </p:grpSpPr>
      <p:sp>
        <p:nvSpPr>
          <p:cNvPr id="349" name="Google Shape;349;p46"/>
          <p:cNvSpPr txBox="1"/>
          <p:nvPr>
            <p:ph type="title"/>
          </p:nvPr>
        </p:nvSpPr>
        <p:spPr>
          <a:xfrm rot="161729">
            <a:off x="976285" y="876908"/>
            <a:ext cx="7029878" cy="76013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Resources</a:t>
            </a:r>
            <a:endParaRPr/>
          </a:p>
        </p:txBody>
      </p:sp>
      <p:sp>
        <p:nvSpPr>
          <p:cNvPr id="350" name="Google Shape;350;p46"/>
          <p:cNvSpPr txBox="1"/>
          <p:nvPr>
            <p:ph idx="1" type="body"/>
          </p:nvPr>
        </p:nvSpPr>
        <p:spPr>
          <a:xfrm>
            <a:off x="5963925" y="1403775"/>
            <a:ext cx="2056200" cy="282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lang="en">
                <a:solidFill>
                  <a:srgbClr val="FF0000"/>
                </a:solidFill>
              </a:rPr>
              <a:t>Practice</a:t>
            </a:r>
            <a:endParaRPr>
              <a:solidFill>
                <a:srgbClr val="FF0000"/>
              </a:solidFill>
            </a:endParaRPr>
          </a:p>
          <a:p>
            <a:pPr indent="0" lvl="0" marL="0" rtl="0" algn="l">
              <a:lnSpc>
                <a:spcPct val="100000"/>
              </a:lnSpc>
              <a:spcBef>
                <a:spcPts val="600"/>
              </a:spcBef>
              <a:spcAft>
                <a:spcPts val="0"/>
              </a:spcAft>
              <a:buSzPts val="1800"/>
              <a:buNone/>
            </a:pPr>
            <a:r>
              <a:rPr lang="en" u="sng">
                <a:solidFill>
                  <a:schemeClr val="hlink"/>
                </a:solidFill>
                <a:hlinkClick r:id="rId3"/>
              </a:rPr>
              <a:t>Regex101</a:t>
            </a:r>
            <a:endParaRPr/>
          </a:p>
          <a:p>
            <a:pPr indent="0" lvl="0" marL="0" rtl="0" algn="l">
              <a:lnSpc>
                <a:spcPct val="100000"/>
              </a:lnSpc>
              <a:spcBef>
                <a:spcPts val="600"/>
              </a:spcBef>
              <a:spcAft>
                <a:spcPts val="0"/>
              </a:spcAft>
              <a:buSzPts val="1800"/>
              <a:buNone/>
            </a:pPr>
            <a:r>
              <a:rPr lang="en" u="sng">
                <a:solidFill>
                  <a:schemeClr val="hlink"/>
                </a:solidFill>
                <a:hlinkClick r:id="rId4"/>
              </a:rPr>
              <a:t>Regex Golf</a:t>
            </a:r>
            <a:r>
              <a:rPr lang="en"/>
              <a:t> </a:t>
            </a:r>
            <a:endParaRPr/>
          </a:p>
        </p:txBody>
      </p:sp>
      <p:sp>
        <p:nvSpPr>
          <p:cNvPr id="351" name="Google Shape;351;p46"/>
          <p:cNvSpPr txBox="1"/>
          <p:nvPr>
            <p:ph idx="2" type="body"/>
          </p:nvPr>
        </p:nvSpPr>
        <p:spPr>
          <a:xfrm>
            <a:off x="3182888" y="1403775"/>
            <a:ext cx="2696100" cy="282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lang="en">
                <a:solidFill>
                  <a:srgbClr val="FF0000"/>
                </a:solidFill>
              </a:rPr>
              <a:t>Other Sessions</a:t>
            </a:r>
            <a:endParaRPr>
              <a:solidFill>
                <a:srgbClr val="FF0000"/>
              </a:solidFill>
            </a:endParaRPr>
          </a:p>
          <a:p>
            <a:pPr indent="0" lvl="0" marL="0" rtl="0" algn="l">
              <a:lnSpc>
                <a:spcPct val="100000"/>
              </a:lnSpc>
              <a:spcBef>
                <a:spcPts val="600"/>
              </a:spcBef>
              <a:spcAft>
                <a:spcPts val="0"/>
              </a:spcAft>
              <a:buSzPts val="1800"/>
              <a:buNone/>
            </a:pPr>
            <a:r>
              <a:rPr lang="en" u="sng">
                <a:solidFill>
                  <a:schemeClr val="hlink"/>
                </a:solidFill>
                <a:hlinkClick r:id="rId5"/>
              </a:rPr>
              <a:t>conf17: Regex in Your SPL</a:t>
            </a:r>
            <a:endParaRPr/>
          </a:p>
          <a:p>
            <a:pPr indent="0" lvl="0" marL="0" rtl="0" algn="l">
              <a:lnSpc>
                <a:spcPct val="100000"/>
              </a:lnSpc>
              <a:spcBef>
                <a:spcPts val="600"/>
              </a:spcBef>
              <a:spcAft>
                <a:spcPts val="0"/>
              </a:spcAft>
              <a:buSzPts val="1800"/>
              <a:buNone/>
            </a:pPr>
            <a:r>
              <a:rPr lang="en" u="sng">
                <a:solidFill>
                  <a:schemeClr val="hlink"/>
                </a:solidFill>
                <a:hlinkClick r:id="rId6"/>
              </a:rPr>
              <a:t>PLA1261B - Beyond REGULAR Regular Expressions - v3.0</a:t>
            </a:r>
            <a:endParaRPr/>
          </a:p>
          <a:p>
            <a:pPr indent="0" lvl="0" marL="0" rtl="0" algn="l">
              <a:lnSpc>
                <a:spcPct val="100000"/>
              </a:lnSpc>
              <a:spcBef>
                <a:spcPts val="600"/>
              </a:spcBef>
              <a:spcAft>
                <a:spcPts val="0"/>
              </a:spcAft>
              <a:buSzPts val="1800"/>
              <a:buNone/>
            </a:pPr>
            <a:r>
              <a:rPr lang="en" u="sng">
                <a:solidFill>
                  <a:schemeClr val="hlink"/>
                </a:solidFill>
                <a:hlinkClick r:id="rId7"/>
              </a:rPr>
              <a:t>Beyond REGULAR Regular Expressions v2.0</a:t>
            </a:r>
            <a:endParaRPr/>
          </a:p>
          <a:p>
            <a:pPr indent="0" lvl="0" marL="0" rtl="0" algn="l">
              <a:lnSpc>
                <a:spcPct val="100000"/>
              </a:lnSpc>
              <a:spcBef>
                <a:spcPts val="600"/>
              </a:spcBef>
              <a:spcAft>
                <a:spcPts val="0"/>
              </a:spcAft>
              <a:buSzPts val="1800"/>
              <a:buNone/>
            </a:pPr>
            <a:r>
              <a:rPr lang="en"/>
              <a:t>&amp; </a:t>
            </a:r>
            <a:r>
              <a:rPr lang="en" u="sng">
                <a:solidFill>
                  <a:schemeClr val="hlink"/>
                </a:solidFill>
                <a:hlinkClick r:id="rId8"/>
              </a:rPr>
              <a:t>v2.0 PDF</a:t>
            </a:r>
            <a:endParaRPr/>
          </a:p>
          <a:p>
            <a:pPr indent="0" lvl="0" marL="0" rtl="0" algn="l">
              <a:lnSpc>
                <a:spcPct val="100000"/>
              </a:lnSpc>
              <a:spcBef>
                <a:spcPts val="600"/>
              </a:spcBef>
              <a:spcAft>
                <a:spcPts val="0"/>
              </a:spcAft>
              <a:buSzPts val="1800"/>
              <a:buNone/>
            </a:pPr>
            <a:r>
              <a:t/>
            </a:r>
            <a:endParaRPr/>
          </a:p>
        </p:txBody>
      </p:sp>
      <p:sp>
        <p:nvSpPr>
          <p:cNvPr id="352" name="Google Shape;352;p46"/>
          <p:cNvSpPr txBox="1"/>
          <p:nvPr>
            <p:ph idx="3" type="body"/>
          </p:nvPr>
        </p:nvSpPr>
        <p:spPr>
          <a:xfrm>
            <a:off x="802650" y="1403775"/>
            <a:ext cx="2380200" cy="282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lang="en">
                <a:solidFill>
                  <a:srgbClr val="FF0000"/>
                </a:solidFill>
              </a:rPr>
              <a:t>Documentation</a:t>
            </a:r>
            <a:endParaRPr>
              <a:solidFill>
                <a:srgbClr val="FF0000"/>
              </a:solidFill>
            </a:endParaRPr>
          </a:p>
          <a:p>
            <a:pPr indent="0" lvl="0" marL="0" rtl="0" algn="l">
              <a:lnSpc>
                <a:spcPct val="100000"/>
              </a:lnSpc>
              <a:spcBef>
                <a:spcPts val="600"/>
              </a:spcBef>
              <a:spcAft>
                <a:spcPts val="0"/>
              </a:spcAft>
              <a:buSzPts val="1800"/>
              <a:buNone/>
            </a:pPr>
            <a:r>
              <a:rPr lang="en" u="sng">
                <a:solidFill>
                  <a:schemeClr val="hlink"/>
                </a:solidFill>
                <a:hlinkClick r:id="rId9"/>
              </a:rPr>
              <a:t>regex command</a:t>
            </a:r>
            <a:endParaRPr/>
          </a:p>
          <a:p>
            <a:pPr indent="0" lvl="0" marL="0" rtl="0" algn="l">
              <a:lnSpc>
                <a:spcPct val="100000"/>
              </a:lnSpc>
              <a:spcBef>
                <a:spcPts val="600"/>
              </a:spcBef>
              <a:spcAft>
                <a:spcPts val="0"/>
              </a:spcAft>
              <a:buSzPts val="1800"/>
              <a:buNone/>
            </a:pPr>
            <a:r>
              <a:rPr lang="en" u="sng">
                <a:solidFill>
                  <a:schemeClr val="hlink"/>
                </a:solidFill>
                <a:hlinkClick r:id="rId10"/>
              </a:rPr>
              <a:t>rex command</a:t>
            </a:r>
            <a:endParaRPr/>
          </a:p>
          <a:p>
            <a:pPr indent="0" lvl="0" marL="0" rtl="0" algn="l">
              <a:lnSpc>
                <a:spcPct val="100000"/>
              </a:lnSpc>
              <a:spcBef>
                <a:spcPts val="600"/>
              </a:spcBef>
              <a:spcAft>
                <a:spcPts val="0"/>
              </a:spcAft>
              <a:buSzPts val="1800"/>
              <a:buNone/>
            </a:pPr>
            <a:r>
              <a:rPr lang="en" u="sng">
                <a:solidFill>
                  <a:schemeClr val="hlink"/>
                </a:solidFill>
                <a:hlinkClick r:id="rId11"/>
              </a:rPr>
              <a:t>erex command</a:t>
            </a:r>
            <a:endParaRPr/>
          </a:p>
          <a:p>
            <a:pPr indent="0" lvl="0" marL="0" rtl="0" algn="l">
              <a:lnSpc>
                <a:spcPct val="100000"/>
              </a:lnSpc>
              <a:spcBef>
                <a:spcPts val="600"/>
              </a:spcBef>
              <a:spcAft>
                <a:spcPts val="0"/>
              </a:spcAft>
              <a:buSzPts val="1800"/>
              <a:buNone/>
            </a:pPr>
            <a:r>
              <a:rPr lang="en" u="sng">
                <a:solidFill>
                  <a:schemeClr val="hlink"/>
                </a:solidFill>
                <a:hlinkClick r:id="rId12"/>
              </a:rPr>
              <a:t>match function</a:t>
            </a:r>
            <a:endParaRPr/>
          </a:p>
          <a:p>
            <a:pPr indent="0" lvl="0" marL="0" rtl="0" algn="l">
              <a:lnSpc>
                <a:spcPct val="100000"/>
              </a:lnSpc>
              <a:spcBef>
                <a:spcPts val="600"/>
              </a:spcBef>
              <a:spcAft>
                <a:spcPts val="0"/>
              </a:spcAft>
              <a:buSzPts val="1800"/>
              <a:buNone/>
            </a:pPr>
            <a:r>
              <a:rPr lang="en" u="sng">
                <a:solidFill>
                  <a:schemeClr val="hlink"/>
                </a:solidFill>
                <a:hlinkClick r:id="rId13"/>
              </a:rPr>
              <a:t>mvfind function</a:t>
            </a:r>
            <a:endParaRPr/>
          </a:p>
          <a:p>
            <a:pPr indent="0" lvl="0" marL="0" rtl="0" algn="l">
              <a:lnSpc>
                <a:spcPct val="100000"/>
              </a:lnSpc>
              <a:spcBef>
                <a:spcPts val="600"/>
              </a:spcBef>
              <a:spcAft>
                <a:spcPts val="0"/>
              </a:spcAft>
              <a:buSzPts val="1800"/>
              <a:buNone/>
            </a:pPr>
            <a:r>
              <a:rPr lang="en" u="sng">
                <a:solidFill>
                  <a:schemeClr val="hlink"/>
                </a:solidFill>
                <a:hlinkClick r:id="rId14"/>
              </a:rPr>
              <a:t>replace function</a:t>
            </a:r>
            <a:endParaRPr/>
          </a:p>
          <a:p>
            <a:pPr indent="0" lvl="0" marL="0" rtl="0" algn="l">
              <a:lnSpc>
                <a:spcPct val="100000"/>
              </a:lnSpc>
              <a:spcBef>
                <a:spcPts val="600"/>
              </a:spcBef>
              <a:spcAft>
                <a:spcPts val="0"/>
              </a:spcAft>
              <a:buSzPts val="1800"/>
              <a:buNone/>
            </a:pPr>
            <a:r>
              <a:rPr lang="en" u="sng">
                <a:solidFill>
                  <a:schemeClr val="hlink"/>
                </a:solidFill>
                <a:hlinkClick r:id="rId15"/>
              </a:rPr>
              <a:t>props.conf spec</a:t>
            </a:r>
            <a:endParaRPr/>
          </a:p>
          <a:p>
            <a:pPr indent="0" lvl="0" marL="0" rtl="0" algn="l">
              <a:lnSpc>
                <a:spcPct val="100000"/>
              </a:lnSpc>
              <a:spcBef>
                <a:spcPts val="600"/>
              </a:spcBef>
              <a:spcAft>
                <a:spcPts val="0"/>
              </a:spcAft>
              <a:buSzPts val="1800"/>
              <a:buNone/>
            </a:pPr>
            <a:r>
              <a:rPr lang="en" u="sng">
                <a:solidFill>
                  <a:schemeClr val="hlink"/>
                </a:solidFill>
                <a:hlinkClick r:id="rId16"/>
              </a:rPr>
              <a:t>transforms.conf spec</a:t>
            </a:r>
            <a:endParaRPr/>
          </a:p>
        </p:txBody>
      </p:sp>
      <p:sp>
        <p:nvSpPr>
          <p:cNvPr id="353" name="Google Shape;353;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descr="Text&#10;&#10;Description automatically generated" id="354" name="Google Shape;354;p46"/>
          <p:cNvPicPr preferRelativeResize="0"/>
          <p:nvPr/>
        </p:nvPicPr>
        <p:blipFill rotWithShape="1">
          <a:blip r:embed="rId17">
            <a:alphaModFix/>
          </a:blip>
          <a:srcRect b="0" l="0" r="0" t="0"/>
          <a:stretch/>
        </p:blipFill>
        <p:spPr>
          <a:xfrm>
            <a:off x="6642272" y="293676"/>
            <a:ext cx="1926255" cy="10899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24BB0"/>
        </a:solidFill>
      </p:bgPr>
    </p:bg>
    <p:spTree>
      <p:nvGrpSpPr>
        <p:cNvPr id="358" name="Shape 358"/>
        <p:cNvGrpSpPr/>
        <p:nvPr/>
      </p:nvGrpSpPr>
      <p:grpSpPr>
        <a:xfrm>
          <a:off x="0" y="0"/>
          <a:ext cx="0" cy="0"/>
          <a:chOff x="0" y="0"/>
          <a:chExt cx="0" cy="0"/>
        </a:xfrm>
      </p:grpSpPr>
      <p:sp>
        <p:nvSpPr>
          <p:cNvPr id="359" name="Google Shape;359;p47"/>
          <p:cNvSpPr/>
          <p:nvPr/>
        </p:nvSpPr>
        <p:spPr>
          <a:xfrm>
            <a:off x="5608400" y="449600"/>
            <a:ext cx="2818200" cy="2653800"/>
          </a:xfrm>
          <a:prstGeom prst="wedgeEllipseCallout">
            <a:avLst>
              <a:gd fmla="val -57425" name="adj1"/>
              <a:gd fmla="val 37651" name="adj2"/>
            </a:avLst>
          </a:prstGeom>
          <a:solidFill>
            <a:srgbClr val="FFFFFF"/>
          </a:solidFill>
          <a:ln cap="flat" cmpd="sng" w="7620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47"/>
          <p:cNvSpPr/>
          <p:nvPr/>
        </p:nvSpPr>
        <p:spPr>
          <a:xfrm>
            <a:off x="6452211" y="1206814"/>
            <a:ext cx="1134977" cy="1134977"/>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A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362" name="Google Shape;362;p47"/>
          <p:cNvPicPr preferRelativeResize="0"/>
          <p:nvPr/>
        </p:nvPicPr>
        <p:blipFill rotWithShape="1">
          <a:blip r:embed="rId3">
            <a:alphaModFix/>
          </a:blip>
          <a:srcRect b="0" l="0" r="0" t="0"/>
          <a:stretch/>
        </p:blipFill>
        <p:spPr>
          <a:xfrm>
            <a:off x="3354960" y="126612"/>
            <a:ext cx="2051308" cy="2834646"/>
          </a:xfrm>
          <a:prstGeom prst="rect">
            <a:avLst/>
          </a:prstGeom>
          <a:noFill/>
          <a:ln>
            <a:noFill/>
          </a:ln>
        </p:spPr>
      </p:pic>
      <p:sp>
        <p:nvSpPr>
          <p:cNvPr id="363" name="Google Shape;363;p47"/>
          <p:cNvSpPr txBox="1"/>
          <p:nvPr>
            <p:ph idx="4294967295" type="ctrTitle"/>
          </p:nvPr>
        </p:nvSpPr>
        <p:spPr>
          <a:xfrm>
            <a:off x="701781" y="3103400"/>
            <a:ext cx="4777200" cy="1159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Bangers"/>
              <a:buNone/>
            </a:pPr>
            <a:r>
              <a:rPr b="0" i="0" lang="en" sz="12000" u="none" cap="none" strike="noStrike">
                <a:solidFill>
                  <a:srgbClr val="FFFFFF"/>
                </a:solidFill>
                <a:latin typeface="Bangers"/>
                <a:ea typeface="Bangers"/>
                <a:cs typeface="Bangers"/>
                <a:sym typeface="Bangers"/>
              </a:rPr>
              <a:t>THANKS!</a:t>
            </a:r>
            <a:endParaRPr b="0" i="0" sz="12000" u="none" cap="none" strike="noStrike">
              <a:solidFill>
                <a:srgbClr val="FFFFFF"/>
              </a:solidFill>
              <a:latin typeface="Bangers"/>
              <a:ea typeface="Bangers"/>
              <a:cs typeface="Bangers"/>
              <a:sym typeface="Banger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8" name="Shape 108"/>
        <p:cNvGrpSpPr/>
        <p:nvPr/>
      </p:nvGrpSpPr>
      <p:grpSpPr>
        <a:xfrm>
          <a:off x="0" y="0"/>
          <a:ext cx="0" cy="0"/>
          <a:chOff x="0" y="0"/>
          <a:chExt cx="0" cy="0"/>
        </a:xfrm>
      </p:grpSpPr>
      <p:sp>
        <p:nvSpPr>
          <p:cNvPr id="109" name="Google Shape;109;p22"/>
          <p:cNvSpPr txBox="1"/>
          <p:nvPr>
            <p:ph idx="1" type="body"/>
          </p:nvPr>
        </p:nvSpPr>
        <p:spPr>
          <a:xfrm>
            <a:off x="4572000" y="967800"/>
            <a:ext cx="3332400" cy="320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2400"/>
              <a:buNone/>
            </a:pPr>
            <a:r>
              <a:rPr lang="en"/>
              <a:t>regex…Whaaaat?</a:t>
            </a:r>
            <a:endParaRPr/>
          </a:p>
          <a:p>
            <a:pPr indent="0" lvl="0" marL="0" rtl="0" algn="ctr">
              <a:lnSpc>
                <a:spcPct val="100000"/>
              </a:lnSpc>
              <a:spcBef>
                <a:spcPts val="600"/>
              </a:spcBef>
              <a:spcAft>
                <a:spcPts val="0"/>
              </a:spcAft>
              <a:buSzPts val="2400"/>
              <a:buNone/>
            </a:pPr>
            <a:r>
              <a:rPr lang="en"/>
              <a:t>Pattern matching</a:t>
            </a:r>
            <a:endParaRPr/>
          </a:p>
          <a:p>
            <a:pPr indent="0" lvl="0" marL="0" rtl="0" algn="ctr">
              <a:lnSpc>
                <a:spcPct val="100000"/>
              </a:lnSpc>
              <a:spcBef>
                <a:spcPts val="600"/>
              </a:spcBef>
              <a:spcAft>
                <a:spcPts val="0"/>
              </a:spcAft>
              <a:buSzPts val="2400"/>
              <a:buNone/>
            </a:pPr>
            <a:r>
              <a:rPr lang="en"/>
              <a:t>Splunk regex commands</a:t>
            </a:r>
            <a:endParaRPr/>
          </a:p>
          <a:p>
            <a:pPr indent="0" lvl="0" marL="0" rtl="0" algn="ctr">
              <a:lnSpc>
                <a:spcPct val="100000"/>
              </a:lnSpc>
              <a:spcBef>
                <a:spcPts val="600"/>
              </a:spcBef>
              <a:spcAft>
                <a:spcPts val="0"/>
              </a:spcAft>
              <a:buSzPts val="2400"/>
              <a:buNone/>
            </a:pPr>
            <a:r>
              <a:rPr lang="en"/>
              <a:t>Field extraction tool</a:t>
            </a:r>
            <a:endParaRPr/>
          </a:p>
        </p:txBody>
      </p:sp>
      <p:sp>
        <p:nvSpPr>
          <p:cNvPr id="110" name="Google Shape;110;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descr="Logo&#10;&#10;Description automatically generated" id="111" name="Google Shape;111;p22"/>
          <p:cNvPicPr preferRelativeResize="0"/>
          <p:nvPr/>
        </p:nvPicPr>
        <p:blipFill rotWithShape="1">
          <a:blip r:embed="rId3">
            <a:alphaModFix/>
          </a:blip>
          <a:srcRect b="0" l="0" r="0" t="0"/>
          <a:stretch/>
        </p:blipFill>
        <p:spPr>
          <a:xfrm>
            <a:off x="90132" y="0"/>
            <a:ext cx="1618364" cy="1555147"/>
          </a:xfrm>
          <a:prstGeom prst="rect">
            <a:avLst/>
          </a:prstGeom>
          <a:noFill/>
          <a:ln>
            <a:noFill/>
          </a:ln>
        </p:spPr>
      </p:pic>
      <p:sp>
        <p:nvSpPr>
          <p:cNvPr id="112" name="Google Shape;112;p22"/>
          <p:cNvSpPr txBox="1"/>
          <p:nvPr>
            <p:ph idx="1" type="body"/>
          </p:nvPr>
        </p:nvSpPr>
        <p:spPr>
          <a:xfrm>
            <a:off x="705675" y="2089200"/>
            <a:ext cx="3332400" cy="96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2400"/>
              <a:buNone/>
            </a:pPr>
            <a:r>
              <a:rPr lang="en" sz="4000"/>
              <a:t>AGENDA</a:t>
            </a:r>
            <a:endParaRPr sz="4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16" name="Shape 116"/>
        <p:cNvGrpSpPr/>
        <p:nvPr/>
      </p:nvGrpSpPr>
      <p:grpSpPr>
        <a:xfrm>
          <a:off x="0" y="0"/>
          <a:ext cx="0" cy="0"/>
          <a:chOff x="0" y="0"/>
          <a:chExt cx="0" cy="0"/>
        </a:xfrm>
      </p:grpSpPr>
      <p:sp>
        <p:nvSpPr>
          <p:cNvPr id="117" name="Google Shape;117;p23"/>
          <p:cNvSpPr txBox="1"/>
          <p:nvPr>
            <p:ph type="title"/>
          </p:nvPr>
        </p:nvSpPr>
        <p:spPr>
          <a:xfrm rot="161729">
            <a:off x="976261" y="876906"/>
            <a:ext cx="7029878" cy="76013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REGEX Defined</a:t>
            </a:r>
            <a:endParaRPr/>
          </a:p>
        </p:txBody>
      </p:sp>
      <p:sp>
        <p:nvSpPr>
          <p:cNvPr id="118" name="Google Shape;118;p23"/>
          <p:cNvSpPr txBox="1"/>
          <p:nvPr>
            <p:ph idx="1" type="body"/>
          </p:nvPr>
        </p:nvSpPr>
        <p:spPr>
          <a:xfrm>
            <a:off x="1052050" y="1545950"/>
            <a:ext cx="6968100" cy="33036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en" sz="2400"/>
              <a:t>Regex = Regular Expressions</a:t>
            </a:r>
            <a:endParaRPr sz="2400"/>
          </a:p>
          <a:p>
            <a:pPr indent="-381000" lvl="0" marL="457200" rtl="0" algn="l">
              <a:lnSpc>
                <a:spcPct val="100000"/>
              </a:lnSpc>
              <a:spcBef>
                <a:spcPts val="0"/>
              </a:spcBef>
              <a:spcAft>
                <a:spcPts val="0"/>
              </a:spcAft>
              <a:buSzPts val="2400"/>
              <a:buChar char="×"/>
            </a:pPr>
            <a:r>
              <a:rPr lang="en" sz="2400"/>
              <a:t>Matches patterns in text</a:t>
            </a:r>
            <a:endParaRPr sz="2400"/>
          </a:p>
          <a:p>
            <a:pPr indent="-381000" lvl="0" marL="457200" rtl="0" algn="l">
              <a:lnSpc>
                <a:spcPct val="100000"/>
              </a:lnSpc>
              <a:spcBef>
                <a:spcPts val="0"/>
              </a:spcBef>
              <a:spcAft>
                <a:spcPts val="0"/>
              </a:spcAft>
              <a:buSzPts val="2400"/>
              <a:buChar char="×"/>
            </a:pPr>
            <a:r>
              <a:rPr lang="en" sz="2400"/>
              <a:t>Used too extract, delimit, or modify data</a:t>
            </a:r>
            <a:endParaRPr sz="2400"/>
          </a:p>
          <a:p>
            <a:pPr indent="0" lvl="0" marL="0" rtl="0" algn="l">
              <a:lnSpc>
                <a:spcPct val="100000"/>
              </a:lnSpc>
              <a:spcBef>
                <a:spcPts val="600"/>
              </a:spcBef>
              <a:spcAft>
                <a:spcPts val="0"/>
              </a:spcAft>
              <a:buSzPts val="3000"/>
              <a:buNone/>
            </a:pPr>
            <a:r>
              <a:t/>
            </a:r>
            <a:endParaRPr sz="2400"/>
          </a:p>
        </p:txBody>
      </p:sp>
      <p:sp>
        <p:nvSpPr>
          <p:cNvPr id="119" name="Google Shape;119;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120" name="Google Shape;120;p23"/>
          <p:cNvPicPr preferRelativeResize="0"/>
          <p:nvPr/>
        </p:nvPicPr>
        <p:blipFill rotWithShape="1">
          <a:blip r:embed="rId3">
            <a:alphaModFix/>
          </a:blip>
          <a:srcRect b="0" l="0" r="0" t="0"/>
          <a:stretch/>
        </p:blipFill>
        <p:spPr>
          <a:xfrm>
            <a:off x="6121986" y="199031"/>
            <a:ext cx="2166455" cy="18599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49651"/>
        </a:solid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1073625" y="1550125"/>
            <a:ext cx="3396300" cy="266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200"/>
              <a:buNone/>
            </a:pPr>
            <a:r>
              <a:rPr lang="en">
                <a:solidFill>
                  <a:srgbClr val="FF4026"/>
                </a:solidFill>
              </a:rPr>
              <a:t>Search Time</a:t>
            </a:r>
            <a:endParaRPr>
              <a:solidFill>
                <a:srgbClr val="FF4026"/>
              </a:solidFill>
            </a:endParaRPr>
          </a:p>
          <a:p>
            <a:pPr indent="-368300" lvl="0" marL="457200" rtl="0" algn="l">
              <a:lnSpc>
                <a:spcPct val="100000"/>
              </a:lnSpc>
              <a:spcBef>
                <a:spcPts val="600"/>
              </a:spcBef>
              <a:spcAft>
                <a:spcPts val="0"/>
              </a:spcAft>
              <a:buSzPts val="2200"/>
              <a:buChar char="×"/>
            </a:pPr>
            <a:r>
              <a:rPr lang="en"/>
              <a:t>rex</a:t>
            </a:r>
            <a:endParaRPr/>
          </a:p>
          <a:p>
            <a:pPr indent="-368300" lvl="0" marL="457200" rtl="0" algn="l">
              <a:lnSpc>
                <a:spcPct val="100000"/>
              </a:lnSpc>
              <a:spcBef>
                <a:spcPts val="0"/>
              </a:spcBef>
              <a:spcAft>
                <a:spcPts val="0"/>
              </a:spcAft>
              <a:buSzPts val="2200"/>
              <a:buChar char="×"/>
            </a:pPr>
            <a:r>
              <a:rPr lang="en"/>
              <a:t>regex</a:t>
            </a:r>
            <a:endParaRPr/>
          </a:p>
          <a:p>
            <a:pPr indent="-368300" lvl="0" marL="457200" rtl="0" algn="l">
              <a:lnSpc>
                <a:spcPct val="100000"/>
              </a:lnSpc>
              <a:spcBef>
                <a:spcPts val="0"/>
              </a:spcBef>
              <a:spcAft>
                <a:spcPts val="0"/>
              </a:spcAft>
              <a:buSzPts val="2200"/>
              <a:buChar char="×"/>
            </a:pPr>
            <a:r>
              <a:rPr lang="en"/>
              <a:t>match</a:t>
            </a:r>
            <a:endParaRPr/>
          </a:p>
          <a:p>
            <a:pPr indent="-368300" lvl="0" marL="457200" rtl="0" algn="l">
              <a:lnSpc>
                <a:spcPct val="100000"/>
              </a:lnSpc>
              <a:spcBef>
                <a:spcPts val="0"/>
              </a:spcBef>
              <a:spcAft>
                <a:spcPts val="0"/>
              </a:spcAft>
              <a:buSzPts val="2200"/>
              <a:buChar char="×"/>
            </a:pPr>
            <a:r>
              <a:rPr lang="en"/>
              <a:t>mvfind</a:t>
            </a:r>
            <a:endParaRPr/>
          </a:p>
          <a:p>
            <a:pPr indent="-368300" lvl="0" marL="457200" rtl="0" algn="l">
              <a:lnSpc>
                <a:spcPct val="100000"/>
              </a:lnSpc>
              <a:spcBef>
                <a:spcPts val="0"/>
              </a:spcBef>
              <a:spcAft>
                <a:spcPts val="0"/>
              </a:spcAft>
              <a:buSzPts val="2200"/>
              <a:buChar char="×"/>
            </a:pPr>
            <a:r>
              <a:rPr lang="en"/>
              <a:t>replace</a:t>
            </a:r>
            <a:endParaRPr/>
          </a:p>
          <a:p>
            <a:pPr indent="-368300" lvl="0" marL="457200" rtl="0" algn="l">
              <a:lnSpc>
                <a:spcPct val="100000"/>
              </a:lnSpc>
              <a:spcBef>
                <a:spcPts val="0"/>
              </a:spcBef>
              <a:spcAft>
                <a:spcPts val="0"/>
              </a:spcAft>
              <a:buSzPts val="2200"/>
              <a:buChar char="×"/>
            </a:pPr>
            <a:r>
              <a:rPr lang="en"/>
              <a:t>erex</a:t>
            </a:r>
            <a:endParaRPr/>
          </a:p>
        </p:txBody>
      </p:sp>
      <p:sp>
        <p:nvSpPr>
          <p:cNvPr id="126" name="Google Shape;126;p24"/>
          <p:cNvSpPr txBox="1"/>
          <p:nvPr>
            <p:ph type="title"/>
          </p:nvPr>
        </p:nvSpPr>
        <p:spPr>
          <a:xfrm rot="161729">
            <a:off x="976261" y="876906"/>
            <a:ext cx="7029878" cy="76013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When to regex in Splunk</a:t>
            </a:r>
            <a:endParaRPr/>
          </a:p>
        </p:txBody>
      </p:sp>
      <p:sp>
        <p:nvSpPr>
          <p:cNvPr id="127" name="Google Shape;127;p24"/>
          <p:cNvSpPr txBox="1"/>
          <p:nvPr>
            <p:ph idx="2" type="body"/>
          </p:nvPr>
        </p:nvSpPr>
        <p:spPr>
          <a:xfrm>
            <a:off x="4674251" y="1550125"/>
            <a:ext cx="3396300" cy="266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200"/>
              <a:buNone/>
            </a:pPr>
            <a:r>
              <a:rPr lang="en">
                <a:solidFill>
                  <a:srgbClr val="FF4026"/>
                </a:solidFill>
              </a:rPr>
              <a:t>Index Time</a:t>
            </a:r>
            <a:endParaRPr>
              <a:solidFill>
                <a:srgbClr val="FF4026"/>
              </a:solidFill>
            </a:endParaRPr>
          </a:p>
          <a:p>
            <a:pPr indent="-368300" lvl="0" marL="457200" rtl="0" algn="l">
              <a:lnSpc>
                <a:spcPct val="100000"/>
              </a:lnSpc>
              <a:spcBef>
                <a:spcPts val="600"/>
              </a:spcBef>
              <a:spcAft>
                <a:spcPts val="0"/>
              </a:spcAft>
              <a:buSzPts val="2200"/>
              <a:buChar char="×"/>
            </a:pPr>
            <a:r>
              <a:rPr lang="en"/>
              <a:t>REGEX</a:t>
            </a:r>
            <a:endParaRPr/>
          </a:p>
          <a:p>
            <a:pPr indent="-368300" lvl="0" marL="457200" rtl="0" algn="l">
              <a:lnSpc>
                <a:spcPct val="100000"/>
              </a:lnSpc>
              <a:spcBef>
                <a:spcPts val="0"/>
              </a:spcBef>
              <a:spcAft>
                <a:spcPts val="0"/>
              </a:spcAft>
              <a:buSzPts val="2200"/>
              <a:buChar char="×"/>
            </a:pPr>
            <a:r>
              <a:rPr lang="en"/>
              <a:t>LINE_BREAKER</a:t>
            </a:r>
            <a:endParaRPr/>
          </a:p>
          <a:p>
            <a:pPr indent="-368300" lvl="0" marL="457200" rtl="0" algn="l">
              <a:lnSpc>
                <a:spcPct val="100000"/>
              </a:lnSpc>
              <a:spcBef>
                <a:spcPts val="0"/>
              </a:spcBef>
              <a:spcAft>
                <a:spcPts val="0"/>
              </a:spcAft>
              <a:buSzPts val="2200"/>
              <a:buChar char="×"/>
            </a:pPr>
            <a:r>
              <a:rPr lang="en"/>
              <a:t>TIME_PREFIX</a:t>
            </a:r>
            <a:endParaRPr/>
          </a:p>
          <a:p>
            <a:pPr indent="-368300" lvl="0" marL="457200" rtl="0" algn="l">
              <a:lnSpc>
                <a:spcPct val="100000"/>
              </a:lnSpc>
              <a:spcBef>
                <a:spcPts val="0"/>
              </a:spcBef>
              <a:spcAft>
                <a:spcPts val="0"/>
              </a:spcAft>
              <a:buSzPts val="2200"/>
              <a:buChar char="×"/>
            </a:pPr>
            <a:r>
              <a:rPr lang="en"/>
              <a:t>EXTRACT-</a:t>
            </a:r>
            <a:endParaRPr/>
          </a:p>
          <a:p>
            <a:pPr indent="-368300" lvl="0" marL="457200" rtl="0" algn="l">
              <a:lnSpc>
                <a:spcPct val="100000"/>
              </a:lnSpc>
              <a:spcBef>
                <a:spcPts val="0"/>
              </a:spcBef>
              <a:spcAft>
                <a:spcPts val="0"/>
              </a:spcAft>
              <a:buSzPts val="2200"/>
              <a:buChar char="×"/>
            </a:pPr>
            <a:r>
              <a:rPr lang="en"/>
              <a:t>SEDCMD-</a:t>
            </a:r>
            <a:endParaRPr/>
          </a:p>
          <a:p>
            <a:pPr indent="-368300" lvl="0" marL="457200" rtl="0" algn="l">
              <a:lnSpc>
                <a:spcPct val="100000"/>
              </a:lnSpc>
              <a:spcBef>
                <a:spcPts val="0"/>
              </a:spcBef>
              <a:spcAft>
                <a:spcPts val="0"/>
              </a:spcAft>
              <a:buSzPts val="2200"/>
              <a:buChar char="×"/>
            </a:pPr>
            <a:r>
              <a:rPr lang="en"/>
              <a:t>…AND MORE!</a:t>
            </a:r>
            <a:endParaRPr/>
          </a:p>
        </p:txBody>
      </p:sp>
      <p:sp>
        <p:nvSpPr>
          <p:cNvPr id="128" name="Google Shape;128;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descr="Logo&#10;&#10;Description automatically generated" id="129" name="Google Shape;129;p24"/>
          <p:cNvPicPr preferRelativeResize="0"/>
          <p:nvPr/>
        </p:nvPicPr>
        <p:blipFill rotWithShape="1">
          <a:blip r:embed="rId3">
            <a:alphaModFix/>
          </a:blip>
          <a:srcRect b="0" l="0" r="0" t="0"/>
          <a:stretch/>
        </p:blipFill>
        <p:spPr>
          <a:xfrm>
            <a:off x="3550810" y="3888619"/>
            <a:ext cx="1628566" cy="10857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49651"/>
        </a:solidFill>
      </p:bgPr>
    </p:bg>
    <p:spTree>
      <p:nvGrpSpPr>
        <p:cNvPr id="133" name="Shape 133"/>
        <p:cNvGrpSpPr/>
        <p:nvPr/>
      </p:nvGrpSpPr>
      <p:grpSpPr>
        <a:xfrm>
          <a:off x="0" y="0"/>
          <a:ext cx="0" cy="0"/>
          <a:chOff x="0" y="0"/>
          <a:chExt cx="0" cy="0"/>
        </a:xfrm>
      </p:grpSpPr>
      <p:sp>
        <p:nvSpPr>
          <p:cNvPr id="134" name="Google Shape;134;p25"/>
          <p:cNvSpPr txBox="1"/>
          <p:nvPr>
            <p:ph idx="1" type="body"/>
          </p:nvPr>
        </p:nvSpPr>
        <p:spPr>
          <a:xfrm>
            <a:off x="1073625" y="1550125"/>
            <a:ext cx="6791700" cy="242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200"/>
              <a:buNone/>
            </a:pPr>
            <a:r>
              <a:rPr lang="en">
                <a:solidFill>
                  <a:srgbClr val="FF4026"/>
                </a:solidFill>
              </a:rPr>
              <a:t>Search Time</a:t>
            </a:r>
            <a:endParaRPr>
              <a:solidFill>
                <a:srgbClr val="FF4026"/>
              </a:solidFill>
            </a:endParaRPr>
          </a:p>
          <a:p>
            <a:pPr indent="-368300" lvl="0" marL="457200" rtl="0" algn="l">
              <a:lnSpc>
                <a:spcPct val="100000"/>
              </a:lnSpc>
              <a:spcBef>
                <a:spcPts val="600"/>
              </a:spcBef>
              <a:spcAft>
                <a:spcPts val="0"/>
              </a:spcAft>
              <a:buSzPts val="2200"/>
              <a:buChar char="×"/>
            </a:pPr>
            <a:r>
              <a:rPr lang="en"/>
              <a:t>r</a:t>
            </a:r>
            <a:r>
              <a:rPr lang="en"/>
              <a:t>ex - extract fields &amp; replace strings</a:t>
            </a:r>
            <a:endParaRPr/>
          </a:p>
          <a:p>
            <a:pPr indent="-368300" lvl="0" marL="457200" rtl="0" algn="l">
              <a:lnSpc>
                <a:spcPct val="100000"/>
              </a:lnSpc>
              <a:spcBef>
                <a:spcPts val="0"/>
              </a:spcBef>
              <a:spcAft>
                <a:spcPts val="0"/>
              </a:spcAft>
              <a:buSzPts val="2200"/>
              <a:buChar char="×"/>
            </a:pPr>
            <a:r>
              <a:rPr lang="en"/>
              <a:t>regex - filter events</a:t>
            </a:r>
            <a:endParaRPr/>
          </a:p>
          <a:p>
            <a:pPr indent="-368300" lvl="0" marL="457200" rtl="0" algn="l">
              <a:lnSpc>
                <a:spcPct val="100000"/>
              </a:lnSpc>
              <a:spcBef>
                <a:spcPts val="0"/>
              </a:spcBef>
              <a:spcAft>
                <a:spcPts val="0"/>
              </a:spcAft>
              <a:buSzPts val="2200"/>
              <a:buChar char="×"/>
            </a:pPr>
            <a:r>
              <a:rPr lang="en"/>
              <a:t>erex - muddle everything up - well, maybe.</a:t>
            </a:r>
            <a:br>
              <a:rPr lang="en"/>
            </a:br>
            <a:r>
              <a:rPr lang="en"/>
              <a:t>Extract fields when you don’t know enough about regular expressions</a:t>
            </a:r>
            <a:endParaRPr/>
          </a:p>
        </p:txBody>
      </p:sp>
      <p:sp>
        <p:nvSpPr>
          <p:cNvPr id="135" name="Google Shape;135;p25"/>
          <p:cNvSpPr txBox="1"/>
          <p:nvPr>
            <p:ph type="title"/>
          </p:nvPr>
        </p:nvSpPr>
        <p:spPr>
          <a:xfrm rot="161729">
            <a:off x="976285" y="876908"/>
            <a:ext cx="7029878" cy="76013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Rex  vs  regex  vs erex</a:t>
            </a:r>
            <a:endParaRPr/>
          </a:p>
        </p:txBody>
      </p:sp>
      <p:sp>
        <p:nvSpPr>
          <p:cNvPr id="136" name="Google Shape;136;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137" name="Google Shape;137;p25"/>
          <p:cNvSpPr/>
          <p:nvPr/>
        </p:nvSpPr>
        <p:spPr>
          <a:xfrm>
            <a:off x="6975704" y="3676575"/>
            <a:ext cx="1548072" cy="1342548"/>
          </a:xfrm>
          <a:prstGeom prst="irregularSeal2">
            <a:avLst/>
          </a:prstGeom>
          <a:solidFill>
            <a:schemeClr val="accent6"/>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5"/>
          <p:cNvSpPr/>
          <p:nvPr/>
        </p:nvSpPr>
        <p:spPr>
          <a:xfrm>
            <a:off x="7055607" y="3775492"/>
            <a:ext cx="1388232" cy="1144692"/>
          </a:xfrm>
          <a:prstGeom prst="irregularSeal2">
            <a:avLst/>
          </a:prstGeom>
          <a:solidFill>
            <a:schemeClr val="accent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5"/>
          <p:cNvSpPr/>
          <p:nvPr/>
        </p:nvSpPr>
        <p:spPr>
          <a:xfrm rot="-779861">
            <a:off x="6799665" y="4070224"/>
            <a:ext cx="1842270" cy="555209"/>
          </a:xfrm>
          <a:prstGeom prst="rect">
            <a:avLst/>
          </a:prstGeom>
        </p:spPr>
        <p:txBody>
          <a:bodyPr>
            <a:prstTxWarp prst="textPlain"/>
          </a:bodyPr>
          <a:lstStyle/>
          <a:p>
            <a:pPr lvl="0" algn="ctr"/>
            <a:r>
              <a:rPr b="0" i="0">
                <a:ln cap="flat" cmpd="sng" w="28575">
                  <a:solidFill>
                    <a:schemeClr val="dk1"/>
                  </a:solidFill>
                  <a:prstDash val="solid"/>
                  <a:round/>
                  <a:headEnd len="sm" w="sm" type="none"/>
                  <a:tailEnd len="sm" w="sm" type="none"/>
                </a:ln>
                <a:solidFill>
                  <a:srgbClr val="FF4026"/>
                </a:solidFill>
                <a:latin typeface="Bangers"/>
              </a:rPr>
              <a:t>KABLAM!</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49651"/>
        </a:solidFill>
      </p:bgPr>
    </p:bg>
    <p:spTree>
      <p:nvGrpSpPr>
        <p:cNvPr id="143" name="Shape 143"/>
        <p:cNvGrpSpPr/>
        <p:nvPr/>
      </p:nvGrpSpPr>
      <p:grpSpPr>
        <a:xfrm>
          <a:off x="0" y="0"/>
          <a:ext cx="0" cy="0"/>
          <a:chOff x="0" y="0"/>
          <a:chExt cx="0" cy="0"/>
        </a:xfrm>
      </p:grpSpPr>
      <p:sp>
        <p:nvSpPr>
          <p:cNvPr id="144" name="Google Shape;144;p26"/>
          <p:cNvSpPr txBox="1"/>
          <p:nvPr>
            <p:ph idx="1" type="body"/>
          </p:nvPr>
        </p:nvSpPr>
        <p:spPr>
          <a:xfrm>
            <a:off x="1073625" y="1550125"/>
            <a:ext cx="6620100" cy="266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200"/>
              <a:buNone/>
            </a:pPr>
            <a:r>
              <a:rPr lang="en">
                <a:solidFill>
                  <a:srgbClr val="FF4026"/>
                </a:solidFill>
              </a:rPr>
              <a:t>Search Time</a:t>
            </a:r>
            <a:endParaRPr>
              <a:solidFill>
                <a:srgbClr val="FF4026"/>
              </a:solidFill>
            </a:endParaRPr>
          </a:p>
          <a:p>
            <a:pPr indent="-368300" lvl="0" marL="457200" rtl="0" algn="l">
              <a:lnSpc>
                <a:spcPct val="100000"/>
              </a:lnSpc>
              <a:spcBef>
                <a:spcPts val="600"/>
              </a:spcBef>
              <a:spcAft>
                <a:spcPts val="0"/>
              </a:spcAft>
              <a:buSzPts val="2200"/>
              <a:buChar char="×"/>
            </a:pPr>
            <a:r>
              <a:rPr lang="en"/>
              <a:t>m</a:t>
            </a:r>
            <a:r>
              <a:rPr lang="en"/>
              <a:t>atch - used in conditionals</a:t>
            </a:r>
            <a:endParaRPr/>
          </a:p>
          <a:p>
            <a:pPr indent="-368300" lvl="0" marL="457200" rtl="0" algn="l">
              <a:lnSpc>
                <a:spcPct val="100000"/>
              </a:lnSpc>
              <a:spcBef>
                <a:spcPts val="0"/>
              </a:spcBef>
              <a:spcAft>
                <a:spcPts val="0"/>
              </a:spcAft>
              <a:buSzPts val="2200"/>
              <a:buChar char="×"/>
            </a:pPr>
            <a:r>
              <a:rPr lang="en"/>
              <a:t>mvfind - find a value from a multi-value field</a:t>
            </a:r>
            <a:endParaRPr/>
          </a:p>
          <a:p>
            <a:pPr indent="-368300" lvl="0" marL="457200" rtl="0" algn="l">
              <a:lnSpc>
                <a:spcPct val="100000"/>
              </a:lnSpc>
              <a:spcBef>
                <a:spcPts val="0"/>
              </a:spcBef>
              <a:spcAft>
                <a:spcPts val="0"/>
              </a:spcAft>
              <a:buSzPts val="2200"/>
              <a:buChar char="×"/>
            </a:pPr>
            <a:r>
              <a:rPr lang="en"/>
              <a:t>replace - exchange one string for another</a:t>
            </a:r>
            <a:endParaRPr/>
          </a:p>
        </p:txBody>
      </p:sp>
      <p:sp>
        <p:nvSpPr>
          <p:cNvPr id="145" name="Google Shape;145;p26"/>
          <p:cNvSpPr txBox="1"/>
          <p:nvPr>
            <p:ph type="title"/>
          </p:nvPr>
        </p:nvSpPr>
        <p:spPr>
          <a:xfrm rot="161729">
            <a:off x="976285" y="876908"/>
            <a:ext cx="7029878" cy="76013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Match  vs  mvfind  vs  replace</a:t>
            </a:r>
            <a:endParaRPr/>
          </a:p>
        </p:txBody>
      </p:sp>
      <p:sp>
        <p:nvSpPr>
          <p:cNvPr id="146" name="Google Shape;146;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descr="Logo&#10;&#10;Description automatically generated" id="147" name="Google Shape;147;p26"/>
          <p:cNvPicPr preferRelativeResize="0"/>
          <p:nvPr/>
        </p:nvPicPr>
        <p:blipFill rotWithShape="1">
          <a:blip r:embed="rId3">
            <a:alphaModFix/>
          </a:blip>
          <a:srcRect b="0" l="0" r="0" t="0"/>
          <a:stretch/>
        </p:blipFill>
        <p:spPr>
          <a:xfrm>
            <a:off x="6243260" y="267744"/>
            <a:ext cx="1628566" cy="108571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49651"/>
        </a:solidFill>
      </p:bgPr>
    </p:bg>
    <p:spTree>
      <p:nvGrpSpPr>
        <p:cNvPr id="151" name="Shape 151"/>
        <p:cNvGrpSpPr/>
        <p:nvPr/>
      </p:nvGrpSpPr>
      <p:grpSpPr>
        <a:xfrm>
          <a:off x="0" y="0"/>
          <a:ext cx="0" cy="0"/>
          <a:chOff x="0" y="0"/>
          <a:chExt cx="0" cy="0"/>
        </a:xfrm>
      </p:grpSpPr>
      <p:sp>
        <p:nvSpPr>
          <p:cNvPr id="152" name="Google Shape;152;p27"/>
          <p:cNvSpPr txBox="1"/>
          <p:nvPr>
            <p:ph idx="1" type="body"/>
          </p:nvPr>
        </p:nvSpPr>
        <p:spPr>
          <a:xfrm>
            <a:off x="1073625" y="1550125"/>
            <a:ext cx="6620100" cy="266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200"/>
              <a:buNone/>
            </a:pPr>
            <a:r>
              <a:rPr lang="en">
                <a:solidFill>
                  <a:srgbClr val="FF4026"/>
                </a:solidFill>
              </a:rPr>
              <a:t>Index</a:t>
            </a:r>
            <a:r>
              <a:rPr lang="en">
                <a:solidFill>
                  <a:srgbClr val="FF4026"/>
                </a:solidFill>
              </a:rPr>
              <a:t> Time</a:t>
            </a:r>
            <a:endParaRPr>
              <a:solidFill>
                <a:srgbClr val="FF4026"/>
              </a:solidFill>
            </a:endParaRPr>
          </a:p>
          <a:p>
            <a:pPr indent="-368300" lvl="0" marL="457200" rtl="0" algn="l">
              <a:lnSpc>
                <a:spcPct val="100000"/>
              </a:lnSpc>
              <a:spcBef>
                <a:spcPts val="600"/>
              </a:spcBef>
              <a:spcAft>
                <a:spcPts val="0"/>
              </a:spcAft>
              <a:buSzPts val="2200"/>
              <a:buChar char="×"/>
            </a:pPr>
            <a:r>
              <a:rPr lang="en"/>
              <a:t>SEDCMD</a:t>
            </a:r>
            <a:r>
              <a:rPr lang="en"/>
              <a:t> - modify the </a:t>
            </a:r>
            <a:r>
              <a:rPr lang="en">
                <a:solidFill>
                  <a:srgbClr val="0000FF"/>
                </a:solidFill>
              </a:rPr>
              <a:t>_raw</a:t>
            </a:r>
            <a:r>
              <a:rPr lang="en"/>
              <a:t> text</a:t>
            </a:r>
            <a:endParaRPr/>
          </a:p>
          <a:p>
            <a:pPr indent="-368300" lvl="0" marL="457200" rtl="0" algn="l">
              <a:lnSpc>
                <a:spcPct val="100000"/>
              </a:lnSpc>
              <a:spcBef>
                <a:spcPts val="0"/>
              </a:spcBef>
              <a:spcAft>
                <a:spcPts val="0"/>
              </a:spcAft>
              <a:buSzPts val="2200"/>
              <a:buChar char="×"/>
            </a:pPr>
            <a:r>
              <a:rPr lang="en"/>
              <a:t>LINE_BREAKER - define the beginning of events</a:t>
            </a:r>
            <a:endParaRPr/>
          </a:p>
          <a:p>
            <a:pPr indent="-368300" lvl="0" marL="457200" rtl="0" algn="l">
              <a:lnSpc>
                <a:spcPct val="100000"/>
              </a:lnSpc>
              <a:spcBef>
                <a:spcPts val="0"/>
              </a:spcBef>
              <a:spcAft>
                <a:spcPts val="0"/>
              </a:spcAft>
              <a:buSzPts val="2200"/>
              <a:buChar char="×"/>
            </a:pPr>
            <a:r>
              <a:rPr lang="en"/>
              <a:t>TIME_PREFIX - define where to start looking for the timestamp</a:t>
            </a:r>
            <a:endParaRPr/>
          </a:p>
          <a:p>
            <a:pPr indent="-368300" lvl="0" marL="457200" rtl="0" algn="l">
              <a:lnSpc>
                <a:spcPct val="100000"/>
              </a:lnSpc>
              <a:spcBef>
                <a:spcPts val="0"/>
              </a:spcBef>
              <a:spcAft>
                <a:spcPts val="0"/>
              </a:spcAft>
              <a:buSzPts val="2200"/>
              <a:buChar char="×"/>
            </a:pPr>
            <a:r>
              <a:rPr lang="en"/>
              <a:t>PLUS MORE!! - See the props.conf documentation</a:t>
            </a:r>
            <a:endParaRPr/>
          </a:p>
        </p:txBody>
      </p:sp>
      <p:sp>
        <p:nvSpPr>
          <p:cNvPr id="153" name="Google Shape;153;p27"/>
          <p:cNvSpPr txBox="1"/>
          <p:nvPr>
            <p:ph type="title"/>
          </p:nvPr>
        </p:nvSpPr>
        <p:spPr>
          <a:xfrm rot="161729">
            <a:off x="976285" y="876908"/>
            <a:ext cx="7029878" cy="76013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Props.conf regex usage</a:t>
            </a:r>
            <a:endParaRPr/>
          </a:p>
        </p:txBody>
      </p:sp>
      <p:sp>
        <p:nvSpPr>
          <p:cNvPr id="154" name="Google Shape;154;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descr="Logo&#10;&#10;Description automatically generated" id="155" name="Google Shape;155;p27"/>
          <p:cNvPicPr preferRelativeResize="0"/>
          <p:nvPr/>
        </p:nvPicPr>
        <p:blipFill rotWithShape="1">
          <a:blip r:embed="rId3">
            <a:alphaModFix/>
          </a:blip>
          <a:srcRect b="0" l="0" r="0" t="0"/>
          <a:stretch/>
        </p:blipFill>
        <p:spPr>
          <a:xfrm>
            <a:off x="6243260" y="267744"/>
            <a:ext cx="1628566" cy="10857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49651"/>
        </a:solidFill>
      </p:bgPr>
    </p:bg>
    <p:spTree>
      <p:nvGrpSpPr>
        <p:cNvPr id="159" name="Shape 159"/>
        <p:cNvGrpSpPr/>
        <p:nvPr/>
      </p:nvGrpSpPr>
      <p:grpSpPr>
        <a:xfrm>
          <a:off x="0" y="0"/>
          <a:ext cx="0" cy="0"/>
          <a:chOff x="0" y="0"/>
          <a:chExt cx="0" cy="0"/>
        </a:xfrm>
      </p:grpSpPr>
      <p:sp>
        <p:nvSpPr>
          <p:cNvPr id="160" name="Google Shape;160;p28"/>
          <p:cNvSpPr txBox="1"/>
          <p:nvPr>
            <p:ph idx="1" type="body"/>
          </p:nvPr>
        </p:nvSpPr>
        <p:spPr>
          <a:xfrm>
            <a:off x="1073625" y="1550125"/>
            <a:ext cx="6620100" cy="266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200"/>
              <a:buNone/>
            </a:pPr>
            <a:r>
              <a:rPr lang="en">
                <a:solidFill>
                  <a:srgbClr val="FF4026"/>
                </a:solidFill>
              </a:rPr>
              <a:t>Index Time</a:t>
            </a:r>
            <a:endParaRPr>
              <a:solidFill>
                <a:srgbClr val="FF4026"/>
              </a:solidFill>
            </a:endParaRPr>
          </a:p>
          <a:p>
            <a:pPr indent="-368300" lvl="0" marL="457200" rtl="0" algn="l">
              <a:lnSpc>
                <a:spcPct val="100000"/>
              </a:lnSpc>
              <a:spcBef>
                <a:spcPts val="600"/>
              </a:spcBef>
              <a:spcAft>
                <a:spcPts val="0"/>
              </a:spcAft>
              <a:buSzPts val="2200"/>
              <a:buChar char="×"/>
            </a:pPr>
            <a:r>
              <a:rPr lang="en"/>
              <a:t>REGEX</a:t>
            </a:r>
            <a:r>
              <a:rPr lang="en"/>
              <a:t> - define the text you will match in the event</a:t>
            </a:r>
            <a:endParaRPr/>
          </a:p>
          <a:p>
            <a:pPr indent="-368300" lvl="1" marL="914400" rtl="0" algn="l">
              <a:lnSpc>
                <a:spcPct val="100000"/>
              </a:lnSpc>
              <a:spcBef>
                <a:spcPts val="0"/>
              </a:spcBef>
              <a:spcAft>
                <a:spcPts val="0"/>
              </a:spcAft>
              <a:buSzPts val="2200"/>
              <a:buChar char="×"/>
            </a:pPr>
            <a:r>
              <a:rPr lang="en"/>
              <a:t>Can be used for search-time field extractions, as well</a:t>
            </a:r>
            <a:endParaRPr/>
          </a:p>
          <a:p>
            <a:pPr indent="-368300" lvl="0" marL="457200" rtl="0" algn="l">
              <a:lnSpc>
                <a:spcPct val="100000"/>
              </a:lnSpc>
              <a:spcBef>
                <a:spcPts val="0"/>
              </a:spcBef>
              <a:spcAft>
                <a:spcPts val="0"/>
              </a:spcAft>
              <a:buSzPts val="2200"/>
              <a:buChar char="×"/>
            </a:pPr>
            <a:r>
              <a:rPr lang="en"/>
              <a:t>FORMAT - Format key/value pairs</a:t>
            </a:r>
            <a:endParaRPr/>
          </a:p>
          <a:p>
            <a:pPr indent="-368300" lvl="1" marL="914400" rtl="0" algn="l">
              <a:lnSpc>
                <a:spcPct val="100000"/>
              </a:lnSpc>
              <a:spcBef>
                <a:spcPts val="0"/>
              </a:spcBef>
              <a:spcAft>
                <a:spcPts val="0"/>
              </a:spcAft>
              <a:buSzPts val="2200"/>
              <a:buChar char="×"/>
            </a:pPr>
            <a:r>
              <a:rPr lang="en"/>
              <a:t>Used with REGEX, required for index-time, optional for search-time</a:t>
            </a:r>
            <a:endParaRPr/>
          </a:p>
        </p:txBody>
      </p:sp>
      <p:sp>
        <p:nvSpPr>
          <p:cNvPr id="161" name="Google Shape;161;p28"/>
          <p:cNvSpPr txBox="1"/>
          <p:nvPr>
            <p:ph type="title"/>
          </p:nvPr>
        </p:nvSpPr>
        <p:spPr>
          <a:xfrm rot="161729">
            <a:off x="976285" y="876908"/>
            <a:ext cx="7029878" cy="76013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transform</a:t>
            </a:r>
            <a:r>
              <a:rPr lang="en"/>
              <a:t>s.conf regex usage</a:t>
            </a:r>
            <a:endParaRPr/>
          </a:p>
        </p:txBody>
      </p:sp>
      <p:sp>
        <p:nvSpPr>
          <p:cNvPr id="162" name="Google Shape;162;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descr="Logo&#10;&#10;Description automatically generated" id="163" name="Google Shape;163;p28"/>
          <p:cNvPicPr preferRelativeResize="0"/>
          <p:nvPr/>
        </p:nvPicPr>
        <p:blipFill rotWithShape="1">
          <a:blip r:embed="rId3">
            <a:alphaModFix/>
          </a:blip>
          <a:srcRect b="0" l="0" r="0" t="0"/>
          <a:stretch/>
        </p:blipFill>
        <p:spPr>
          <a:xfrm>
            <a:off x="6243260" y="267744"/>
            <a:ext cx="1628566" cy="108571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Jachimo template">
  <a:themeElements>
    <a:clrScheme name="Custom 347">
      <a:dk1>
        <a:srgbClr val="000000"/>
      </a:dk1>
      <a:lt1>
        <a:srgbClr val="FFFFFF"/>
      </a:lt1>
      <a:dk2>
        <a:srgbClr val="7A868B"/>
      </a:dk2>
      <a:lt2>
        <a:srgbClr val="D5DEE2"/>
      </a:lt2>
      <a:accent1>
        <a:srgbClr val="FF4026"/>
      </a:accent1>
      <a:accent2>
        <a:srgbClr val="FFA300"/>
      </a:accent2>
      <a:accent3>
        <a:srgbClr val="FAD900"/>
      </a:accent3>
      <a:accent4>
        <a:srgbClr val="A6CD02"/>
      </a:accent4>
      <a:accent5>
        <a:srgbClr val="35C4CA"/>
      </a:accent5>
      <a:accent6>
        <a:srgbClr val="00A7EB"/>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